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77" r:id="rId3"/>
    <p:sldId id="282" r:id="rId4"/>
    <p:sldId id="257" r:id="rId5"/>
    <p:sldId id="258" r:id="rId6"/>
    <p:sldId id="259" r:id="rId7"/>
    <p:sldId id="260" r:id="rId8"/>
    <p:sldId id="261" r:id="rId9"/>
    <p:sldId id="263" r:id="rId10"/>
    <p:sldId id="262" r:id="rId11"/>
    <p:sldId id="264" r:id="rId12"/>
    <p:sldId id="265" r:id="rId13"/>
    <p:sldId id="266" r:id="rId14"/>
    <p:sldId id="267" r:id="rId15"/>
    <p:sldId id="268" r:id="rId16"/>
    <p:sldId id="269" r:id="rId17"/>
    <p:sldId id="271" r:id="rId18"/>
    <p:sldId id="272" r:id="rId19"/>
    <p:sldId id="273" r:id="rId20"/>
    <p:sldId id="274" r:id="rId21"/>
    <p:sldId id="279" r:id="rId22"/>
    <p:sldId id="280" r:id="rId23"/>
    <p:sldId id="281" r:id="rId24"/>
    <p:sldId id="278" r:id="rId25"/>
    <p:sldId id="275"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DC3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50" y="3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A764E-4014-4364-8468-35AE18AAFB3B}" type="datetimeFigureOut">
              <a:rPr lang="es-ES" smtClean="0"/>
              <a:pPr/>
              <a:t>21/11/2013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9D2A9E-D7EA-49BF-97FA-C068E56D2D92}" type="slidenum">
              <a:rPr lang="es-ES" smtClean="0"/>
              <a:pPr/>
              <a:t>‹Nº›</a:t>
            </a:fld>
            <a:endParaRPr lang="es-ES"/>
          </a:p>
        </p:txBody>
      </p:sp>
    </p:spTree>
    <p:extLst>
      <p:ext uri="{BB962C8B-B14F-4D97-AF65-F5344CB8AC3E}">
        <p14:creationId xmlns="" xmlns:p14="http://schemas.microsoft.com/office/powerpoint/2010/main" val="2546122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09D2A9E-D7EA-49BF-97FA-C068E56D2D92}" type="slidenum">
              <a:rPr lang="es-ES" smtClean="0"/>
              <a:pPr/>
              <a:t>23</a:t>
            </a:fld>
            <a:endParaRPr lang="es-ES"/>
          </a:p>
        </p:txBody>
      </p:sp>
    </p:spTree>
    <p:extLst>
      <p:ext uri="{BB962C8B-B14F-4D97-AF65-F5344CB8AC3E}">
        <p14:creationId xmlns="" xmlns:p14="http://schemas.microsoft.com/office/powerpoint/2010/main" val="3108490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71057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111693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37844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265649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314225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215868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344713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95400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69363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213935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227251B-813A-420F-9D27-2C0C971A56ED}" type="datetimeFigureOut">
              <a:rPr lang="es-ES" smtClean="0"/>
              <a:pPr/>
              <a:t>21/11/2013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183372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7251B-813A-420F-9D27-2C0C971A56ED}" type="datetimeFigureOut">
              <a:rPr lang="es-ES" smtClean="0"/>
              <a:pPr/>
              <a:t>21/11/2013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1CAD5-B76B-4D54-A1A0-39B9596B341F}" type="slidenum">
              <a:rPr lang="es-ES" smtClean="0"/>
              <a:pPr/>
              <a:t>‹Nº›</a:t>
            </a:fld>
            <a:endParaRPr lang="es-ES"/>
          </a:p>
        </p:txBody>
      </p:sp>
    </p:spTree>
    <p:extLst>
      <p:ext uri="{BB962C8B-B14F-4D97-AF65-F5344CB8AC3E}">
        <p14:creationId xmlns="" xmlns:p14="http://schemas.microsoft.com/office/powerpoint/2010/main" val="8785800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La%20Marioneta%20de%20Trapo.pdf"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2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0.jpeg"/></Relationships>
</file>

<file path=ppt/slides/_rels/slide2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La%20Marioneta%20de%20Trapo.pdf"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data:image/jpeg;base64,/9j/4AAQSkZJRgABAQAAAQABAAD/2wCEAAkGBxQTEhQUEhQWFhQVFhUbGBgYGBcXHBgfGBwcHBwfHhkfHiggGB0lHxwbIjMhJSkrLi4uHB8zODMsNygtLisBCgoKDg0OGxAQGywkICQsLCwsLCwsLCwsLCw0LCwsLCwsLCwsLCwsLCwsLCwsLCwsLCwsLCwsLCwsLCwsLCwsLP/AABEIAM0A9gMBEQACEQEDEQH/xAAbAAEAAgMBAQAAAAAAAAAAAAAABAUBAwYHAv/EADsQAAEDAgUCBQMCBAUEAwEAAAECAxEABAUGEiExQVEHEyJhcRSBkTKhQlKx0RUjYnLBJILh8DND8Rf/xAAZAQEAAwEBAAAAAAAAAAAAAAAAAQIDBAX/xAAwEQACAgEDAQUIAwEBAQEAAAAAAQIRAxIhMQQTQVFh8CJxgZGhscHRFOHxMiNCQ//aAAwDAQACEQMRAD8A9xoBQGKAzQCgFAKAUAoBQCgFAKAUAoBQCgFAKAUAoBQCgFAKAUAoBQCgFAKAUAoBQCgFAKAUAoBQCgFAKA+VmAT2oDgvDnMVxdv3RdcCmkH0p0pGglRAAI3Ow61jjk2zt6nHCEdl30d/WxxFPj2Z7Wzj6h0JJ4SAVKP/AGjePeqSmo8muPDOe6N+F44xcNea04lSByZjT/uB/T96lSTVkTxSi6a/s59/xKsQvQla3PVBUhMpB+SRP2mqPNFOjaPRzZ2CTNanKZoBQCgFAKAUAoBQCgFAKAUBigFAZoBQCgFAKAUAoBQCgFAQMduPLt3l/wAraz+xqsnSZphV5EvM838JsTtrZh9TzzTanHeFLAJ0jsTMSTWGJqN2dnUQlNJxXj9zrMTz7ZobcLT7bjiUKUlAMzFavLFcGOPpZylutu/dHm+GXLIadvrki4vLgrS02Tq0jjUR/CJ4HtWFqrfJ3KMm4qOy9Ul+WWGQsE8/CrtsOJbcdehRJgbRAPsd6tBXFmOSbjOLq+ePf+D5y5i68MWi1vLRlSNQh1sJKxJ2JG+r9qRlo2ZM8fapNN+C/wA7vqeyCuk8wzQCgFAKAUAoBQCgFAKAUAoBQCgFAKAUAoBQCgFAKAUAoCJitgl9pbTk6HEwYMGoatUWhNwkpI5Wy8MMPRuWi4e61f2iqdlE1fUT7kl8CzZyRYp1abdA1JKSdzse3ap7OPgP5OTxGDZKs7YktNCTIlR1RPbtRY4oiWebVX8tisc8NLTSpKC4jUrVIUP6R/5qrwxZqutyJVsS8IyFaMLDmlTi0wQXDMEcGIipWKKKT6rI/I6qtDnFAKAUAoBQCgFAKAUAoBQCgFAKAUAoDE0AKqAwFA7g7UFGQaAUAmgE0BV5kxtFmwp9wFQTACUxKieAJqspaVZpjx65UbsExIXDDbwSpAcTOlUSPmNqmMtSsjLj7OTiTpqShmgMTQGaA5TH8Sv03bTdswlTCtOpZHv6pM+kAVnJzv2TqxQwuDc3v6qvE6qtDlOBxDMtyrGWrNhQDSBLogGREqk8joBHWsXJ66R2xxQWFykt6/w74VscQmgE0BwOaszXCcTtLK2IGopU7sDImSD2GkdO9Yzk9SSO3Dih2blJeP0/s76tjiAUDxQcHw48lMalATxJAqLJUW+EbKkgUAoBQCgFAKArcw4qm1t3H17hCZjueAPzVZS0qzTFj1yo8uZwa7v7Z6+ubtxsQtTSEKKUgInoDtuIrBJyTk2egpxhNY4rn18T7bxm4dwF/wA1aitKw2FmZUPSdz15opNwK6UsqkvBv77kTK1rdXdoErfLNhboOpYJlw7qV8pHHaoim1zsjSU4xapXJpe/3+X3JXh3j67ayvrhxSlsNqAaCid1Gdh7biYqYSaTZnmgsjin5799euD4t8Ku7yzcxG5u3GzCltISSlISnjafTSm1qbLKcYyWOK5+n787NxzJcqwMrUpYd80NBYPqUkAGdX5E0cnoKKC7TVX/AM38eLPjALa8xJpLCX3GrdgaVOBSipxfME8qAO3OwFRBSmqvY1zSx4nq5b9fD8ldm3BLlDlvZuXTjvmFEJlSkokwD6uvO9RJNNK7IhOM43xfu7t+aOvTlVWHtruV3lw4WW16EFRCJIIT6ZggEiBWmjSrsxj1Hay0aVvyack4ou2wx67unVL1KUUeYomTwAJ7q6e1ISqNsnNFZMkY15v3f4fGUsculYXeXTzxUuXC2THogDjbuePakZPS3ZEoQeSCr/L2OdyzmLErplNrbOqLvqcceUdSkpMaUyeOCe+4qkZSeyNp48aSnJLj1t40df4U5leum327lWt23XGqACQZ5+CK1xyb2Zy9ViUaa81695EydiTrl5e3Lry/pkIUdJUSkeoxCeBCU9O9UhK5Nt7G2eC0KCW9pfTf7kQYhdYn5r4uFWdkzMFJgrjuRBPTrtUNylbukTGMMVRirb93z34RjwgtvMuLq5WorVpSgLVuVSSZnrsBU4VvZXq5exS739F/pIxzF38SulWto75Ns1PnugwSBz6ugnaOtJSc3SGPHHDHVLn1svyyJ4a3Ck31whD6lWjaFn1GQqCAF+3Woxv2vIt1HtQ352Xx7zccVu8Ved8l5VpYscuAkKXHWdvx2qdTn5IhQjhVVb4+Pl5IrvChrzsRffU4p7ykFKXFbkyYBk78A/tUYl7Q6mfsOvFL98Hzm3Nv1N6u3LymbRkkL0TrdUOgA5377Dmk52/IvgxaFtz64/JPyPbXVvb3rzQVpUmbdpZKiY/j0n/00gmk2iM7g5RjLx+Xlfn9Cly5bWl4tRv7l5NyVQAswn2hR2E/aqxSk/aLSc4paF8P0v8AT2y3aCUpSOEgATvsNuetdSVI8uTbbbNtSQKAUAoBQCgKjNOD/V2y2dWkqgg9iNxVZR1KjTFk0Ts4GzyNiS2k2r90lNog8IHqUJmCeT96y7KTWl8HX/IxrdLf162Nvimw3aYczasjSFOJA7mOSe5JNMi0xpEYJPJKUn5L5v8AR92GRLxbTbD9yE2qeG0Dcg777c/NQsUmt3sWn1ONN6VvwdTi+U212X0jQCEp0lPaU9+8960eNadKOaOd69Ut+74HLtZNv3kIt330t2qDshG5ImY43+/FZ9lJ7N7HQ+pxrdK369bF7mfKpXZIt7UBPlqBAJ55mT3MzV54/ZpGOPP7blPvVFvlPB/pLVpnaUg6o4kmT/b7VeEdKozzTU52uODmc6ZSunrtq7tHEJWgAQroRwQODWc8bbtG2HPGMNMvP6m+0ya+ti5F3dKdeuEgT/8AW3pMgJRxz7VPZunbJfVRTSitkVOFeHD5CEXlzraZB8ptOwB3gnYdTNVWF8Nl/wCYo7wW/r5krDMnXSbC6tFLbSHFS2RJiTKpPYwP3qY42otES6jHrUkn338Tock5YTY24b2Lit3FfzHp9gNqvCOlHPmy9o1XCKWzyCtq6ceauVIbWSShIgq5ISo9pNU7Le7Nv5S07xt+tzVlvJb7dteMvLT/AJ+ydO8RPPtvUQxNJplsnUxclKO+7fzIGEeHdyW0W91cf9KhRV5bf8ZmdzHfvNFifDexL6qEVcVb4JmAZIu7e4XputFspYUUpHqUBwNxsIpHE09mRPqoSVtW/wAlfh3hlcIW639VptnVSsJHqWATAP5p2PmT/Mjylv8An3k7DshvsXTxacQm1daU2QZKoI2jsQetFiae3AfVxcba3292xEw7w8u9Bt3bkItSvUpLfK+Npieg5NQsMuG9iX1WNbpb+u8nYRkV+2uHDbvBplahJBJVpHCYiONpqViaezIfVQkvaVv8lfe5DvGrpx2zUyUuKJ/zEpUUyZ4IO/uKjs5J2hHqYOO/x9WizRla9ZQp9D4dvlQNSo0oT1CQdp49omp7OS37x/Jxv2GvZ/PwK9eSL28cSq9WykAyShCdR/A3Pyajs5S5J/k44Ko+vnZ6ay2EpCRwkAD7V0HBJ27Z90IFAKAUAoBQCgMUByOdMmfXvWyy7pQyqSmJ1bz/AOKznDUdGHOsaprzOuFaHOZoBQCgMUBmgFAKAxQGaAUAoBQCgMUBztpm1py+XZISoqQklS+gKYkfvzWayJy0nQ+nccetv4HRVoc5mgFAYoCOxetrUpKFpUpGykhQJT8jpUJplnCUVbRJqSooBQCgFAfK1QCe1ByeeWnikjS+p1kjQsJaSkyp2Z9oTEc+9YLOd76LwffT/otsl54TfLcbU0pl1vfSo6pHzA4q8Mmp0YZun7NWv0aM1Z2U1cJtLNrzrlXI/hR13jk/0qJZN6RfF06a1T9ebNGWM6vrvDZXrKW3YJSpMwYEwRJ6daiM3dSJy4IadUPed5NbHGcTm/ODrT4tLRCFXCtO6zAGriB1+561jPI06R14MEZLVL15/wBIl5efvmUvOYk435aUgpKQkEfzcdKmLkt5EZFjnUca3KG8zvfrS49bWqfIbO5XJJA6yDHHQTFU7ST3SNV0+NUm935/YnXPiHGHJu0M6nFL8stlUAKHO8TEb/erdr7Nma6Zat3tV/j7kfEfFJttKfLYU6oIQpyFQEFQkpBg6iPtUdsXfRU3qf0+522CYoi5YbfbnS4mRPI7g+4O1bRdqzkyQcJaWTqkoebY94gLtsSWyuPp2kyoASoymRB76iBFYSyNS8jvxdNGePzq7+NEDE/EK+a8l9VuhFu6qEoUDrUP909vaqvJLksumxf89/HP44OgzHnZVvdsMJQjQoIU4pRMpSrmI6gb1aeVpozw9Kprfnf6EJzO16twLt7PVbawkk6tR7mRsP3inaye6WxZdNjW0nv7/sjF9nq6fecawy3S6Gv1uLmD/tAjb+tO0cn7JC6aEFeRlvkfOJu23fPQGnGP17+mN/VvxwatDJfJnm6fS1p79q8ypufER10umxtS6yzOt1ZKQY7Dt81Dyv8A+UaR6WHE3u/A1eESfO+pvFphS1aZPPOtX9R+KrhW7Y6qdxSXf+Nl+S4yXm9d89cp8tKWmTCVgmTuRv8AYTV4TcmZ58EccVT3uiZlrNgvH320Nw21w5qB1bkbiPTxPJqY5NTaIy4Fjine5z+YM83C3XGsNQhYZCi66qVAaeYHHt71SWRt1E2x9NFK58+vr9jZc55ukWbT4tNZUF+YrUUpSUmJ4PPNO0lpugumx66vzo5Lw/cxBHmv21olz6hUqccUREE7D71SGpbxNMjxyjWTbv8AWx2mYc7OsratbdkPXqkp1pBOhskSRPJ/tWrm1suTCHTxdyb27vd4v1ZryvnZ9V59FfNIbeIJSUTGwmDM9OtIzeqmMmCOjVDws74VqcZmgFARcTWQy4UiVBC4A6mDFQ+C0K1KzzHwvymVKNzcIICFHy0KESrkqIPQcCufFj3tnodTn0x0x779fH7G28sLy0xZb9vbF5Ds8HSn1xyrpBFS4yjK0isJ48mPTKVbfbgrMPvnMPxC6duGHHHHNQRp3/UQdldjxNVTcJW0aSjHLCovbb6dx0WTsvvvXq8SvE6FEENN9gREx0gbb1eEW3qZjnyRjHs4+l+2eh1ucJ5NnXGLN64cQbe4D7foDiEphUd55E1z5Gm+D0sGOcYrfbn3e5kb/DsQdw24SrzC3LZbSudcAnVHXTwaqoycS0pY1PlXv/Vn1a45cO2TdhaWqvMKdDiz+kAk6jPv3NNTcdKQcIqfaSf9fs+s5ZcdtrCztWEKcUXSpZSCRqI/pvH2qZQaikUx5VOT7uEr8LOpt8lhrDXWEpCn3UStX8y+YHt0q6xVBozl1WrMpPhP0zR4X/VttC3ftyhtvWdajBlSpCQmNxzvTFqWzRHUqDWpPfj14He1scZ4VjDjSsXduFNLfS25Cm0bzEhP7iuRv2j1YQaiu6lV+b34Ovw/CbjEX03F415TCI8to87GePfaT9hV1GU3b4MpZIYY6Y7v8+L/AAiizzhLj+MttgK0OBoEgcJ21H9v2qMkbmWwTrEn4Xf3+p6diliRZuM240nylJQB8R+a3a9mkcUMn/qpy8TyjJ+ZH7Rh21RZuKulOKg6fTuIE9TG+1c8W4ppLc7p41Npyey+vfyWN3la5tsLuFQTcPqSXAncpQJMbcmTvU9m1Ejt4yyUn47+f+bGixTc3VkmztWFsspbJecOxcVyQDHU/PSoWpqkXfZwnrk/JeXrxJfhw/cJtXLNNssGHyXSYAKh6REbmduatjcq00Z5YwTU5PilXjuV+WkXbbLljasLSt1xRceWCNIIAO/TrvVFqrSkaS0bSk+P9vxJ+R2XGk4jbJbWHQhWhWkwSARz3MyO9WhatFcui4z7tV/DYhZCzELJlxlVq6u4UszA/V0APJ79OtRCenahlwvJVvZerOjzcbx3CnCtlKXCtJDaAdkDfcTzP/5V5anDcxgscctQd7PnxIORsyXCmra1trNQCIDzjshIEyopjqd4n8UhKSpJF82KDbnN92yKm2xFzD8SuXH7dx1TmsIKRM6iCDPaNtqorhK2aOKywpPbb6dx0eUcBefvVYldo0KghpG4IBEcdAE9/erwi29TMc2SMI9nH3evNnoVbnCZoBQA0BigNSblBUUBSSsCSmRIB6kciotcE6WldbGzTUkGaAGgI6nWwsJJR5hEgSnUQPbk1G1ltMqveiRUlTATQGYoBQGaA13CiEqKRJAMDuY2oyVV7nAeE+DPtG7duUKQp1wRq5MaiTHbcVjii1dnZ1c06Sfn+j0KK2OIwU0B9UB86aAzFAaXblCSlKlJSpWyQSAVfA6/aotIlRbTaWxtkVJFGYoDSt9AUElSQpXCSQCY7Dk1FolRbVpbG0JHMb1JBmKAwE0BqefQkpC1JClGEgkAk9hPJ+Kh0SoyatI3CpIM0AoBQGDQFJiubbO3XoeuG0r/AJZk/eOPvVHOK2No4Jy3o4zwrbNxc3l6rqtSEnqZOo/gRWWJW2zq6uWmCgvSW33s6rHc8Wlqvy3FlTg5Sgayn/d0T960lkjF0c2PppzV8e8uMIxNu5aS8yrUhfB+OQR0NXi01aM5wcHTJhqSh5ZlcKuscuH1ToYCtPb+RP7Sa54e1ks9HK+zw0vBL8s7jMGbLWzgXDoCjwkAqV+Bx961lkjHk48eGU1a4JmDYwzdN+YwsKT16FJ7Ecg1MZKXBXJjlB1IsKsUKvHsfYs2/MuHAhPAHJUewTyarKSjyaY8UpvY15bzKxeoK7dRISYUFDSpJ9xSMlLgZMUsfJozDnG0syEvugLP8CQVK/A4+9RLJGPJaGCc1fcTbDHWHmfPbdSWgJKpjT/un9J9jUqSasrLDOMtNbnP/wD9Ksy8Gkh1cqCdaUemSY6kH9qp20bN10c2vX34L44/b/Ui181PnkTo3nieeJjeKvqV0YdlPRr7iSrEmg6GS4gOqEhGoaiO8c1Nq6IWOWnVWx8Yti7Ns2XH3EtoHU9fYDkn4pKSjuxjxym6iiBgWbbW7UUMuSsb6VDSojuAeRVYzUuC88EoK+V5HD3CDeZgSDui23H+nQJ2+VGKx/6yHWv/ADwX5fV7fYtr7Cre9xMLReq8y20lTKSdtJ78RPNXcVKVpmcZzxYt47fvxX2OsxXH7e3ID7qUFXCTuo/9o3rSU1Hk5oYpzVpHn+CPi/xtbqVamWEgpjgwNKfcSST+awj7WSztn/54K8kvi9z0PF8ZZtUa31hA6dSfgDc1vKSjycOPHKf/ACRMv5qtrzUGHJUmZSoFKtuuk8jfmojNS4L5ME4K3wScWx23tgDcOobngE7n4HJqZSS5KwxTn/yjzh19GJY4yW162bdIWCJj07/uogVjeqZ3Jdli+D+b2X0PWBXQeaZoBQCgOV8R8cXa2ilNGHFqCEn+WZk/gVnlk1HY6OmgpSt9255tfNWdtZeWkJuL65TrWqdflBW5JPSB+TNYbKPmehGOSWTbhfV+fl6R0OTsXatsHX5TiDcBLq9AUnVM6Z0z02NWjKoOuTnlic8kdvZpfs5DAbJ1bDqtTLIeP+dcuqSpYHJCQTIPuBJqis6U9k978vVbefB6v4cOW/0aUWoX5TSlIC1p0+YeSoexJroxtVsef1Samm647u46S8XpQtXZKj+BWjOeKto8p8P8S+ntL+4J1rSUwDHKpgfEmuXHKotnpZoa5KPdb+lFThd8yhhy5uCLi9uCsIbPqLfTUodD2ntVU0k33mqU3Jadl62XgvE7TwgSPpnVQEqU8ZAMwAlMf1JrbDwzi6u/ZXv+dne1sch5NhRbxHFXnLlSfLtp0NqIA2MDY/k/auaPtT3PTknix1Bb7fNrd/gsvr7LD2r5yyX5j2ylblSUkkhMGNMAkmKtqjFPSU0ZcmntFS+px+HOst2i31lNziF2FRPqDIM+pR6Hr3rK0lvydKU3JVxz7/LySLjLGXvOwVTAdS24p9RMqABKeEz8QavFKUWl4nPKTjNbPju95Myzjhs1tWlyy2o6gA4nTrkmASRIX+xpCel6WicuLtFqT/W3l3fYh5exllOJX91crCfLJDaf4iTKQEjknSI+9RGS1uTLTxyePRHyXwqzZku6+pxhb7ohXlrWkH+EGEpAPX0zTG9U7ZGeDx4tK8l6+JXvYwxe3zz98sJt7QkNtE7rMwAB1mJJqHJOVyLKDhDTDn8+P6Jnh64h7FnHShLZ8pZQgQIBIAEf7anFvMjqU1jd+XvrxZJ8OF/9fiL6jJ0qPxCiT/xU437TKdQvY0rxS+hD8PLvy2sSvimXNUJnrqJI+0lP4qMcqTkWyx1NQ7m38lsRMD8hDDl7fFNxfXBWENkyUwYG3Qf8RFQnFK2Xqbkox2XrZfn6l34V3Nux9SpTiUrWtIAUQCYBkJB3O/71bC0jLqcc5Kku935FVh2NNXT793fKSpDaoZY/iVzCQP5RyTxJqqab1SNdDitMNu6/u/e+435CvUoub65UlIUhlSggCIkyQPbgUxvdsjPBy9h97S+hDwO9tXEO4liCkuvLUUMsk7kj/TOw3gdIFE1vKRLUmlHHsvHwXgvNk3wouGG7m6W6tDa1aEhJIT+ozABO+8VbE1e5Tqcc2mkt7/B6Rj2ZLez8v6hZT5ioT6SfzA2Fbyko8nDiwyyXpLZKp3FWMj6oBQFfjmDNXTRafTqQSD2II6g1EoqSpl4ZJQdorcIyXZ26VpbZH+YClSjuog9J6faqqCReWeb767zOE5Ms7fX5bQlwEKKvUSDyJ6CixxQl1GR9/wAtitb8M7EL1aFkfylfp+I7VXsolv5U67vkdba2yW0hCEhKUiAAIArRKjCUnJ2z7dbCgQeCCD96ki6OewXJltbNOtJSVIeMr1GZ7ARxFUjBI3n1E5NPivA24Tk+0tyottDUoEFSvUd+eeKKEURLPOSq/lsbMv5Xt7NTimEkFyNUmeOg7UjBR4IyZ5ZFUi7q5kcfivhvYvul1aFBSjKglUAn4is3iizoj1U4ot2sr2qWFW6WkhpX6h1PuTyTVtEaoo8+Ry1XwasLyhaMBQbaErBSSZJgiCJPH2qFjiiZdRkl3lPc+GNktGj/ADANWqQv/wAVXsYmi6zJVbUWGA5HtLVQU2gqWOFLOoj3HSfepWOKdlJ9ROSrj3Gx/Jdmt4vKaBWTJEnST308VLxxe5C6jIlSZtVlW3N0m70kOpECDCdhHA9qnQrsLPNRcO4jpyLYh4veQCsmd5KZ/wBvFRojyP5GSufj3/M3KyjbfVi70HzhxBgcRMU0K7Hbz0aDGD5SYt1vrRqJfkKk7AHcgUWNLcT6iUkkZwrKNsw060hJKHv16jM9viKLHFWJ9ROTT8DVg2R7O2X5jbUr6KWdUfHaixxTsS6jJJV9jZZZNtGnS6lv1kkiTIBPYUWON2H1GRqrPm1yTZtuealkFUyASSAfZJ2p2cbsl9Rkaq/2ZTk21Fwu40EuOBQUJ9PqEHanZq7H8jJp02aMLyFZMOeYhqVTI1HUEn2FFjinYfUzarj3G1GSrMXBufKBdJ1bmQD3inZxuyP5GRR03+/cVeLZSuL18G7eR9O2slDbaSCRP8Sj1MCaq8bk92bQ6jHjj7EXf5O1QmAANgOK1OM+qAUAoBQCgFAYBoBNAZoDE0ACqDg1vXCUCVqCR/qIH9aWSot8I2JUDuNxQh7Hy6sJBJ4AJP2qCUrdHnnhpilxc3V6664otSAlBMpSSSRA4EJ7d6xxttts7epjGMEku+vkv2eiFW229bnD7zlcqX2IuPvfWNIbaE6IEHnaDPqEdazi5XudOaOFR9jn1ydT5gmJE9q0s56fJ9TQgTQGaAUBqduUJjUpKZ4kgT+ai0Sot8I2A1JAmgE0BmaAUAoBQCgFAKAUAoBQFHna5LdjcqBIPlkAjY77f81TI6izfpleVHk2BYleOWibO2cWkpDjrrknUlPISFfwjb5k1zRlKqR6UscNpy5pfXj4/ZE/Bs4XX0CLdDil3jjqkIWr1KSnbeepkwJqVkdV3mb6eOpTf9Wu8tfC/EblN3dWly8p3QCQVkkhSSAqCem/7Vpjl7VGHUwTha7qr3NGvFsYexW6ctrd0s2bH/zOgxqjnft2HzNQ25vyLwgsMbat/nwX5ZC8L7lwXV63bOLcYbQstpWT61TCTv3jpUY7vYnqNLj7Xil+yvwtDV26s4u48h0GB/KN/voj4Aqvst+2aS1RjWNL9rurx+57Lg1mhllttoy2hICTMyOhnrXVFJKkeZklKU25ckHOl55VjcL6+WQPlXp/5quR1Fl+nV5EeU5TwR92yWXH1W9mgqW4pPpU6odJ6pGw/vXPFNp3wei8iWlJXJknLV89b4VfOBxaUFSUskkykmdRB6bEcdqmMmotlMii5x76t/Du+pPOZH7DBWFFanLm4KtClkq0gnmT0AiJ71ZScYe8zljjLI2+5L4s5ewsVXLjJt3nnLgKC37kkpbb6mFHmN5P4rOKvg65PRzx9/hxv7jpc95qft8Ua8txRaaaCigKISsqHBjYySOavkk1LY5+nxRlCmubvx8jTdY9idu7a3FwshDxlTO2kJkTtHp2P9Khykmm2T2eKVxSXh6Z7AkzXUeXVbFfmN91Fs8pgS6EHQInf46xzVZXWxpiUXNauDxvLthZXSz/AIncPfVKV/GdKeehMwenQVzR0v8A6PSnLLBLQl68O6jqc14g/cXTeGWThaQkAOuAnVCUgkapmAPyavJtvQjHHFRj2kuefdv939iqZZdw3Fra2YecdQ8UhwKJOytjImARzNRvGdJlrWXFcl3P6cfoiXGcLxF/dhlanVLWWWWzJSkyIUE8bAH81VzalsaLFBwp91fbe2W2WsZv7fFEWl695oeRJmPSoiRpPTtFXi5KVMxyQhODcfetq45PVhXQeeZoBQCgFAKAUAoBQFNm3C13Nq6y2QFLAgnjYg1WcdUaNcM1CdsrclZSFnaqbXCnXZ81Q6yIABPQCqwhS3LZs2prTwuCLlLw+bs3lPFwur30SICJ5+9RHEouy2XqdcWkqvk+LjIy/rzdNP8AlpUSVJA9RnlPaDNQ8b1Wi0epShTV7UVGG+GbyFOIVcxbuL1LSmZXHAPx8mo7F+Jo+sjzW+/18+SUxk+9tXnl2TjSUKQUoChJ9hxEjvRYpRfssn+Timv/AET7v9/oiryhid0U/WPMgD+JKE6vykb/AJo8cpckLPigmorny/tnouF2KWGm2kyUtpCQTyYrZKlRx5JucnJ95GzJhAurdxhRjWNj2I3FRKOpUTiyaJajg7Lw5u1JQzdXuq2bPpaQI2HEmB+TNZdk3szqfVQW8VudBnLKZfsU2trpbCFJIB4gTz77zV5wtUjHHn9tyn3ohZgyQ4/ZWzIcSHrdAEx6TsJ+OBVXiuKXgXj1K1ttbNkWwyZeuAN3b6AwI/y2kpTqjvpSAT7majsm9m9jR9VBPVFb+veTU5CBxAXKyksoCdDcGfQAEg+wiansvasp/K9iv/ot845ZF62hIXoUgkgxIIPII+wq84ajHDm7Nu1syblzC1W7IbW8t5Ukla/6AdAKmMdKojNl7SVpUfGaW7pTBFkpKXpG6gDt1idp+aSTrYYnBS9vg4U5DvrtxKr95oAc+WhIUfuB+81k8cpPc6V1OOCqK9fUl4xki7RefVYe8lBIghe8bAHkGeKl4ndxZEepjKNT/wB+xcZVyd9O4q4uHPOuVT6jwmeYncn3qY463fJnl6jUtMVS9fJGjKGRvpbh64dUlbiirQRPp1Hc79TsKQx07ZObqFKOmO18m7NmSjdPtvtvFlxAAkCTsdiDOxpPHqdkYeo0RpqzqLC38ttCCpSylIGpRlSo6k960SpUYTlqk3VEipKigFAKAUAoBQCgFAKAUAoBQCgFAR766S02txZhKElR+BUN0rLQi5SUV3lPk7M6b9lTqW1NhKymFEGYgzt81WE9RpmxdnVO7LayxBp3V5TiF6SQrSoKgjoY4NWTT4M5Y5QrUqJVSVFAIoDmsZzc2xdsWmhS1vEbiIQFGB89/is5ZEnR0Y+nc4OV1z9Dpa0OcUAoBQEPFb9LDLjzk6W0lRjnbt71DdKy+ODnJRRX5QzAL63D6W1NgqUIUQeOsiqwlqVlsuJY2knd7l5VzIpM15jRZNBxYKipWlKQQJPPPQCqTnpRrixdo3vSRZYddea025BTrQlUHkahMVZO1ZXJDRJx8CTUlBQCgFAKAUAoBQEbErsNNOOHcIQpUd4E1DdKy+OOqSj4nm2H+Jj62D/06V3LjhSy2jVEd1fftzvXOszO59HDaXC3JAz9dW7Tv19sEvSAylMgOE88zsNtx3q3ayj/ANIr/Fxypxe3zIuF5xxEX1uzcBo+fEsoHqbSeqiCYIG8GoU5WrLS6fHpfle+/ryJeK5xu7i7cs8ODaVNyFOOESY5KQdoB+alzk3SKQwQhHVPfa/nwS8Sx68w7D1O3hbduPM0ogQIPEhPJ2PHtUuUox3K6MWSXsrZLf3lliGbTb4c3dvtgOLSiG5gFSuBO8CN6l5KjbK9gnlcU9lyV2c8YW7g4c0BC7kNgIKuNW8avgfvUTlcL8S2PHoyuu5MoTilxh+GtNtW4KHGdSniqAFOzsBHIEc1nbjFbcm7xwlO73j3eSNOQRibTI+ntWtDygouOKIkRGwBG396mCkuCMrxOlke/l5/D8nVZozo428m0smw/dK/VzpR3nv+dq0lk3pcmOPp1WqfHrdmjIWbrm4uH7W6QjzGZJWjYDcDTHXedwelRDI26Yz4YRjqjtwfWMZ7cU+q2w5j6lxE61EwhMdNufnajyb1EQ6ZKOrI6KDItyu+xV24eQEqZRBAMgK/SI/c1SFynbNszWPE4r3fl/g6TNGc3UXCbSxaD1wZ1E/pRG8e577gCrzyO9MeTDF0606ps15VzfcLujZ3raEvQSCiRuBMESem8g0hkd1InLghp1Q9/wADuhWxxlNmnMjNi15jpJJMIQP1LPYf3qk5qK3NcWJ5HtweY56zdeuWgQ7ahlq4jRuSqAQd/bjoKxnOTW52wwwg/Zdvj3X8DvE3zWFYa0XP4G0jSOVrUJIH3mtLUInNKPbZXXC+xxtxnvEUrYcUhlKH1DQxErKSRv8AzDnnrWfayR1LpsdVRL8UHfOvrC039ZBI7alAH9hU5d2kU6ZaYN+f2R6i2gAADgAAfauhHA3btn1QgUAoBQCgFAKAUBT5tbKrO4CQSS0qAOeKpNeyzXA0skWziPBzBCEOXDqIVq0NSIhIG5E9yYn5rLDHvOnqsklFQb/z1uR/F2xe+oYeCFrZSmDo5SZJMdiaZotuyelmtKXenZGyuhwqBsLZxreXbm4GtcDdQSCIExwNzVYp/wDyqNpuH/6O/L1uV+YX7W8cK2bW5auSr9SYAPuQN59hSTvhbk44Shs5Wvr8GTs04Perw+285LjvlukkHdemE6dX31faKOM9O5SGTGpuudvcz6zCi9vGVPuMeUw2AG2jMwdiY/5pJSkrJg8UXoT3f353/RLz26pzCbNSUKTBQCCCCClJA2G8SNqmW8EUgv8A1mlvf7skZ/tXl4VahLaiAlsuJAMiEbSPmrTT0IrBrtZrvfHzJeV8w3b/AJTVvZlphpvStx3klKYARHvHM0i5bJDLDEnKU3u/d/ZymWkYg25cIatVfUvKgvr4bTJ1EbcmZn2rOKkmbzlje8ntz7/Dz+BKyrZv2r99bhtxTq2VBLgBiRJnUe5JI9yKmKknRE3jaU72tPc05K+rRbrtbe3Uh91avMfVOwPuRsQJ3pHUlSREtG0pvj3bvxJeRGX7C6eYbtVuFxaApZJCUhJMq1EGRvNTDVF1RGVY5xvVtz3c1x4mMNxB2wvbku263Fr1aCOupUzMcH2qFqhJ7BpZYbOlt9FwXuSMu3C7tzEb0aXFyG2/5QdpI6bbAVfHBt6mY58sVHs4/wCHoNbnEeU+IqHU4nbvLZW9btpEISJBMz9jP7Vz5E9VnodM12dJ+P8ATKnN1liFwlF5cMlKdYCGUyS2jnce/wDf2qklN7s1g8UfZi9079ef0LHxCRdXtoy8bZbaW3CfLmVRAhREbdavPVJXRTGscG4qVvZ/14ELLFr6h9FbOm4MTcXB16O+kEaU/J+wqiT7lv4ms5Lmb28PTv8ABZY3buDHLMrClqCWgVAbceo+28mrST1r4GMNLxNx2Xtf0erCuk84zQCgFAKAUAoBQCgFAYAoARQCKAwEAcAUBmgEUIMFAPO9CTMUAigIOMYuzat+Y+sIRIEmTJPQAbmolJR5L48cpuoktlwKSFJMhQBB7g7ipT7yrTTpn3FCBFAaH7ttBSFrQkq2SFKAJ+AeahtLksoSktkbxUlTNAYigEUAigEUBgoHPWgPqgFAKAUAoBQCgFAKAUAoBQCgMKVAk8UB5d4heILflJbsbiHCv1KSCNIHuR37dq555E/+Tuw4ND/9Eu6vydFgmfbRxBT5i1Kaa1OLLa0g6YBMxyT0q8cqork6Sd2uLJLufLNNum4U4QhSilI0nWop5AT1+eKntY1Zn/Fnqr69xLwzNds+wq4S5pbQYWVjSU/INSskWrKywTUkvEqcO8S7F54NJUtOowla0aUKMxAMzv7iqrLFui76SaXd7ig8W3C7cWlsDsTqWZgJCiBJ36RVMz3SN+jj7N+L+25eNeIlihxDCFLUkQjzEplsRt+qf3Aq3axWxnLpcknbq33etjpMZxpm1b8x9YQnp1JPYDkmtJTUVbObHilkdRKfLufLW8cLTZWhzlKXE6SsRMp3M1WORS2NcnTSgr59eZTZgasLjFWWXVuG4SE+kAFHp9YBPIPxVJKMpUzbE8kMVqvFePhZ1WYMyW9kkG4XpKv0pA1KV8JH9a1lNR5OXHilPgi5dzna3iihlRDgE6FjSqO4E71EcikXydPLGre6Oiq5gKAUAoBQCgFAKAUAoBQCgFAKAUAoBQCgMKFAeOYk3ajHAh0NNMNbwoBKSQmTM7bk1yuu08j04uTxKt3T+9F7mvG7V7DLo2kBCFIQpSUaEncHYx6hV5zTi9JnjxzhNOb7n9iu8L8sNvpF0+NaEShlCtwI/UqOu5/rVcML3ZfquoaSjHw+n7ZAzqpk4g3ZEptrRB8x2Ntaokn3MQkVE61VwicTbgm3ba739Pd4kK6uEXOIWa0NpZsmXEJRI0lQCv1H5NQ5JvyNdMox3dvf50T83soexgi4dDLKUpBUTEpCZIHzUzpypmeG4404809vjx+za7ZN4hdsMWTYRZ2+61gRq33nqSek/NKU3S4Gp446pvfn49yXu7zVd48xcXrzl7sxbE6EQSVwYSlI9+TUOScrkSoOMdMef3y/whku9S9jXmupS0tTSy2iNOkEAJA43jepxu57kZ4uONpeC++/1LDLzYczBcK6oDh+IAT/AM1Md8hnk2wfBfshYY+0/i9w9fKSlDGoNhwwn0mAIO2wJMdaJpz9ou4yjjrGt9vryzdl5tN1jK7xhOi1YSrUqICvSRx77mKR9qVoifsYtL5qvfvf0PRMDzGzdFYZKpRBOpJTsdgR+K2jNS4OPJgljVv3FwKuYigFAKAUAoBQCgFAKAUAoBQCgFAKAUAoCgxnJtndOeY+yFK2kyRMcT3qrgnyaxzTiqRLfwBhVubbywGSI0p29/zU6VVELLNT13uSMKw1u3aSyynS2gQBRJLZFZzlN3IiYllq1fcDjrKVLHUzvHeOahxT5LRzTgqiz5xTLFtcBsOtAhv9IHpAHaB0o4RfJMc+SN0+RiuWLW4KVPMpUUiAdxsOm3SjimRHNOPDLCxsW2UBDSEoSOiRFSklwVlOUncmVysrWhdLxYQXCZkiRPeOKjRHmi/bZEqs5LNl4xbYgh5+xUsBIKH07nUP9PG3FZTdSto68EXPFUZb/j77kfwqsHXLm7vnEKSl0kI1bTJkx7CAKjEneor1MlGOn3fJI67Fcl2dw55rrQKzyQSJ+YrVwi+TmjnnFUmW9ph7bSPLbQlKP5QNt+fmrJJbIpKcpO29z5w/DWmAUstpQCZOkRPzRJLgSnKf/TsmVJUUAoBQCgFAKAUAoBQCgFAKAUAoBQCgFAKAUBq+oT/Mn8ippkWPqE/zD8j/AN6H8VAs1t37ZAUFpgidyB+x3FTTFoyL1vf1p259Q26f8H8Upi0fSrpA5Wnr/EOlKYtHw3eoPChyRzG4MffcETSmLR8G6aXsVII25gjfiJ2NKFn21ctk6UqTsJ2iI3/pH2pTFn2blG3qTuQBuOTwPmlMWjaKgkzQCgFAKAUAoBQCgFAKAUAoBQCgFAYoDNAKAUAoBQET/DWt/QncyduTv/c1NsikZGHtiToEkQfiAP6AU1MUjCsOaPKE7T07zP5k/k01MUj4VhbXp9A9J2HTr07b1OpjSj6/wxqCPLTBiduYqNTGlD/DWpnQJ7/aP6U1MUjAwpr+QdO/QR37fmp1MUj6bw5ocIHEHqSOxPJqNTFIyiwbEQhIgyIERz/c01MUiSKgkzQGKAzQCgMUBmgFAKAUAoD/2Q=="/>
          <p:cNvSpPr>
            <a:spLocks noChangeAspect="1" noChangeArrowheads="1"/>
          </p:cNvSpPr>
          <p:nvPr/>
        </p:nvSpPr>
        <p:spPr bwMode="auto">
          <a:xfrm>
            <a:off x="0" y="-3841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6" descr="data:image/jpeg;base64,/9j/4AAQSkZJRgABAQAAAQABAAD/2wCEAAkGBxQTEhQUEhQWFhQVFhUbGBgYGBcXHBgfGBwcHBwfHhkfHiggGB0lHxwbIjMhJSkrLi4uHB8zODMsNygtLisBCgoKDg0OGxAQGywkICQsLCwsLCwsLCwsLCw0LCwsLCwsLCwsLCwsLCwsLCwsLCwsLCwsLCwsLCwsLCwsLCwsLP/AABEIAM0A9gMBEQACEQEDEQH/xAAbAAEAAgMBAQAAAAAAAAAAAAAABAUBAwYHAv/EADsQAAEDAgUCBQMCBAUEAwEAAAECAxEABAUGEiExQVEHEyJhcRSBkTKhQlKx0RUjYnLBJILh8DND8Rf/xAAZAQEAAwEBAAAAAAAAAAAAAAAAAQIDBAX/xAAwEQACAgEDAQUIAwEBAQEAAAAAAQIRAxIhMQQTQVFh8CJxgZGhscHRFOHxMiNCQ//aAAwDAQACEQMRAD8A9xoBQGKAzQCgFAKAUAoBQCgFAKAUAoBQCgFAKAUAoBQCgFAKAUAoBQCgFAKAUAoBQCgFAKAUAoBQCgFAKA+VmAT2oDgvDnMVxdv3RdcCmkH0p0pGglRAAI3Ow61jjk2zt6nHCEdl30d/WxxFPj2Z7Wzj6h0JJ4SAVKP/AGjePeqSmo8muPDOe6N+F44xcNea04lSByZjT/uB/T96lSTVkTxSi6a/s59/xKsQvQla3PVBUhMpB+SRP2mqPNFOjaPRzZ2CTNanKZoBQCgFAKAUAoBQCgFAKAUBigFAZoBQCgFAKAUAoBQCgFAQMduPLt3l/wAraz+xqsnSZphV5EvM838JsTtrZh9TzzTanHeFLAJ0jsTMSTWGJqN2dnUQlNJxXj9zrMTz7ZobcLT7bjiUKUlAMzFavLFcGOPpZylutu/dHm+GXLIadvrki4vLgrS02Tq0jjUR/CJ4HtWFqrfJ3KMm4qOy9Ul+WWGQsE8/CrtsOJbcdehRJgbRAPsd6tBXFmOSbjOLq+ePf+D5y5i68MWi1vLRlSNQh1sJKxJ2JG+r9qRlo2ZM8fapNN+C/wA7vqeyCuk8wzQCgFAKAUAoBQCgFAKAUAoBQCgFAKAUAoBQCgFAKAUAoCJitgl9pbTk6HEwYMGoatUWhNwkpI5Wy8MMPRuWi4e61f2iqdlE1fUT7kl8CzZyRYp1abdA1JKSdzse3ap7OPgP5OTxGDZKs7YktNCTIlR1RPbtRY4oiWebVX8tisc8NLTSpKC4jUrVIUP6R/5qrwxZqutyJVsS8IyFaMLDmlTi0wQXDMEcGIipWKKKT6rI/I6qtDnFAKAUAoBQCgFAKAUAoBQCgFAKAUAoDE0AKqAwFA7g7UFGQaAUAmgE0BV5kxtFmwp9wFQTACUxKieAJqspaVZpjx65UbsExIXDDbwSpAcTOlUSPmNqmMtSsjLj7OTiTpqShmgMTQGaA5TH8Sv03bTdswlTCtOpZHv6pM+kAVnJzv2TqxQwuDc3v6qvE6qtDlOBxDMtyrGWrNhQDSBLogGREqk8joBHWsXJ66R2xxQWFykt6/w74VscQmgE0BwOaszXCcTtLK2IGopU7sDImSD2GkdO9Yzk9SSO3Dih2blJeP0/s76tjiAUDxQcHw48lMalATxJAqLJUW+EbKkgUAoBQCgFAKArcw4qm1t3H17hCZjueAPzVZS0qzTFj1yo8uZwa7v7Z6+ubtxsQtTSEKKUgInoDtuIrBJyTk2egpxhNY4rn18T7bxm4dwF/wA1aitKw2FmZUPSdz15opNwK6UsqkvBv77kTK1rdXdoErfLNhboOpYJlw7qV8pHHaoim1zsjSU4xapXJpe/3+X3JXh3j67ayvrhxSlsNqAaCid1Gdh7biYqYSaTZnmgsjin5799euD4t8Ku7yzcxG5u3GzCltISSlISnjafTSm1qbLKcYyWOK5+n787NxzJcqwMrUpYd80NBYPqUkAGdX5E0cnoKKC7TVX/AM38eLPjALa8xJpLCX3GrdgaVOBSipxfME8qAO3OwFRBSmqvY1zSx4nq5b9fD8ldm3BLlDlvZuXTjvmFEJlSkokwD6uvO9RJNNK7IhOM43xfu7t+aOvTlVWHtruV3lw4WW16EFRCJIIT6ZggEiBWmjSrsxj1Hay0aVvyack4ou2wx67unVL1KUUeYomTwAJ7q6e1ISqNsnNFZMkY15v3f4fGUsculYXeXTzxUuXC2THogDjbuePakZPS3ZEoQeSCr/L2OdyzmLErplNrbOqLvqcceUdSkpMaUyeOCe+4qkZSeyNp48aSnJLj1t40df4U5leum327lWt23XGqACQZ5+CK1xyb2Zy9ViUaa81695EydiTrl5e3Lry/pkIUdJUSkeoxCeBCU9O9UhK5Nt7G2eC0KCW9pfTf7kQYhdYn5r4uFWdkzMFJgrjuRBPTrtUNylbukTGMMVRirb93z34RjwgtvMuLq5WorVpSgLVuVSSZnrsBU4VvZXq5exS739F/pIxzF38SulWto75Ns1PnugwSBz6ugnaOtJSc3SGPHHDHVLn1svyyJ4a3Ck31whD6lWjaFn1GQqCAF+3Woxv2vIt1HtQ352Xx7zccVu8Ved8l5VpYscuAkKXHWdvx2qdTn5IhQjhVVb4+Pl5IrvChrzsRffU4p7ykFKXFbkyYBk78A/tUYl7Q6mfsOvFL98Hzm3Nv1N6u3LymbRkkL0TrdUOgA5377Dmk52/IvgxaFtz64/JPyPbXVvb3rzQVpUmbdpZKiY/j0n/00gmk2iM7g5RjLx+Xlfn9Cly5bWl4tRv7l5NyVQAswn2hR2E/aqxSk/aLSc4paF8P0v8AT2y3aCUpSOEgATvsNuetdSVI8uTbbbNtSQKAUAoBQCgKjNOD/V2y2dWkqgg9iNxVZR1KjTFk0Ts4GzyNiS2k2r90lNog8IHqUJmCeT96y7KTWl8HX/IxrdLf162Nvimw3aYczasjSFOJA7mOSe5JNMi0xpEYJPJKUn5L5v8AR92GRLxbTbD9yE2qeG0Dcg777c/NQsUmt3sWn1ONN6VvwdTi+U212X0jQCEp0lPaU9+8960eNadKOaOd69Ut+74HLtZNv3kIt330t2qDshG5ImY43+/FZ9lJ7N7HQ+pxrdK369bF7mfKpXZIt7UBPlqBAJ55mT3MzV54/ZpGOPP7blPvVFvlPB/pLVpnaUg6o4kmT/b7VeEdKozzTU52uODmc6ZSunrtq7tHEJWgAQroRwQODWc8bbtG2HPGMNMvP6m+0ya+ti5F3dKdeuEgT/8AW3pMgJRxz7VPZunbJfVRTSitkVOFeHD5CEXlzraZB8ptOwB3gnYdTNVWF8Nl/wCYo7wW/r5krDMnXSbC6tFLbSHFS2RJiTKpPYwP3qY42otES6jHrUkn338Tock5YTY24b2Lit3FfzHp9gNqvCOlHPmy9o1XCKWzyCtq6ceauVIbWSShIgq5ISo9pNU7Le7Nv5S07xt+tzVlvJb7dteMvLT/AJ+ydO8RPPtvUQxNJplsnUxclKO+7fzIGEeHdyW0W91cf9KhRV5bf8ZmdzHfvNFifDexL6qEVcVb4JmAZIu7e4XputFspYUUpHqUBwNxsIpHE09mRPqoSVtW/wAlfh3hlcIW639VptnVSsJHqWATAP5p2PmT/Mjylv8An3k7DshvsXTxacQm1daU2QZKoI2jsQetFiae3AfVxcba3292xEw7w8u9Bt3bkItSvUpLfK+Npieg5NQsMuG9iX1WNbpb+u8nYRkV+2uHDbvBplahJBJVpHCYiONpqViaezIfVQkvaVv8lfe5DvGrpx2zUyUuKJ/zEpUUyZ4IO/uKjs5J2hHqYOO/x9WizRla9ZQp9D4dvlQNSo0oT1CQdp49omp7OS37x/Jxv2GvZ/PwK9eSL28cSq9WykAyShCdR/A3Pyajs5S5J/k44Ko+vnZ6ay2EpCRwkAD7V0HBJ27Z90IFAKAUAoBQCgMUByOdMmfXvWyy7pQyqSmJ1bz/AOKznDUdGHOsaprzOuFaHOZoBQCgMUBmgFAKAxQGaAUAoBQCgMUBztpm1py+XZISoqQklS+gKYkfvzWayJy0nQ+nccetv4HRVoc5mgFAYoCOxetrUpKFpUpGykhQJT8jpUJplnCUVbRJqSooBQCgFAfK1QCe1ByeeWnikjS+p1kjQsJaSkyp2Z9oTEc+9YLOd76LwffT/otsl54TfLcbU0pl1vfSo6pHzA4q8Mmp0YZun7NWv0aM1Z2U1cJtLNrzrlXI/hR13jk/0qJZN6RfF06a1T9ebNGWM6vrvDZXrKW3YJSpMwYEwRJ6daiM3dSJy4IadUPed5NbHGcTm/ODrT4tLRCFXCtO6zAGriB1+561jPI06R14MEZLVL15/wBIl5efvmUvOYk435aUgpKQkEfzcdKmLkt5EZFjnUca3KG8zvfrS49bWqfIbO5XJJA6yDHHQTFU7ST3SNV0+NUm935/YnXPiHGHJu0M6nFL8stlUAKHO8TEb/erdr7Nma6Zat3tV/j7kfEfFJttKfLYU6oIQpyFQEFQkpBg6iPtUdsXfRU3qf0+522CYoi5YbfbnS4mRPI7g+4O1bRdqzkyQcJaWTqkoebY94gLtsSWyuPp2kyoASoymRB76iBFYSyNS8jvxdNGePzq7+NEDE/EK+a8l9VuhFu6qEoUDrUP909vaqvJLksumxf89/HP44OgzHnZVvdsMJQjQoIU4pRMpSrmI6gb1aeVpozw9Kprfnf6EJzO16twLt7PVbawkk6tR7mRsP3inaye6WxZdNjW0nv7/sjF9nq6fecawy3S6Gv1uLmD/tAjb+tO0cn7JC6aEFeRlvkfOJu23fPQGnGP17+mN/VvxwatDJfJnm6fS1p79q8ypufER10umxtS6yzOt1ZKQY7Dt81Dyv8A+UaR6WHE3u/A1eESfO+pvFphS1aZPPOtX9R+KrhW7Y6qdxSXf+Nl+S4yXm9d89cp8tKWmTCVgmTuRv8AYTV4TcmZ58EccVT3uiZlrNgvH320Nw21w5qB1bkbiPTxPJqY5NTaIy4Fjine5z+YM83C3XGsNQhYZCi66qVAaeYHHt71SWRt1E2x9NFK58+vr9jZc55ukWbT4tNZUF+YrUUpSUmJ4PPNO0lpugumx66vzo5Lw/cxBHmv21olz6hUqccUREE7D71SGpbxNMjxyjWTbv8AWx2mYc7OsratbdkPXqkp1pBOhskSRPJ/tWrm1suTCHTxdyb27vd4v1ZryvnZ9V59FfNIbeIJSUTGwmDM9OtIzeqmMmCOjVDws74VqcZmgFARcTWQy4UiVBC4A6mDFQ+C0K1KzzHwvymVKNzcIICFHy0KESrkqIPQcCufFj3tnodTn0x0x779fH7G28sLy0xZb9vbF5Ds8HSn1xyrpBFS4yjK0isJ48mPTKVbfbgrMPvnMPxC6duGHHHHNQRp3/UQdldjxNVTcJW0aSjHLCovbb6dx0WTsvvvXq8SvE6FEENN9gREx0gbb1eEW3qZjnyRjHs4+l+2eh1ucJ5NnXGLN64cQbe4D7foDiEphUd55E1z5Gm+D0sGOcYrfbn3e5kb/DsQdw24SrzC3LZbSudcAnVHXTwaqoycS0pY1PlXv/Vn1a45cO2TdhaWqvMKdDiz+kAk6jPv3NNTcdKQcIqfaSf9fs+s5ZcdtrCztWEKcUXSpZSCRqI/pvH2qZQaikUx5VOT7uEr8LOpt8lhrDXWEpCn3UStX8y+YHt0q6xVBozl1WrMpPhP0zR4X/VttC3ftyhtvWdajBlSpCQmNxzvTFqWzRHUqDWpPfj14He1scZ4VjDjSsXduFNLfS25Cm0bzEhP7iuRv2j1YQaiu6lV+b34Ovw/CbjEX03F415TCI8to87GePfaT9hV1GU3b4MpZIYY6Y7v8+L/AAiizzhLj+MttgK0OBoEgcJ21H9v2qMkbmWwTrEn4Xf3+p6diliRZuM240nylJQB8R+a3a9mkcUMn/qpy8TyjJ+ZH7Rh21RZuKulOKg6fTuIE9TG+1c8W4ppLc7p41Npyey+vfyWN3la5tsLuFQTcPqSXAncpQJMbcmTvU9m1Ejt4yyUn47+f+bGixTc3VkmztWFsspbJecOxcVyQDHU/PSoWpqkXfZwnrk/JeXrxJfhw/cJtXLNNssGHyXSYAKh6REbmduatjcq00Z5YwTU5PilXjuV+WkXbbLljasLSt1xRceWCNIIAO/TrvVFqrSkaS0bSk+P9vxJ+R2XGk4jbJbWHQhWhWkwSARz3MyO9WhatFcui4z7tV/DYhZCzELJlxlVq6u4UszA/V0APJ79OtRCenahlwvJVvZerOjzcbx3CnCtlKXCtJDaAdkDfcTzP/5V5anDcxgscctQd7PnxIORsyXCmra1trNQCIDzjshIEyopjqd4n8UhKSpJF82KDbnN92yKm2xFzD8SuXH7dx1TmsIKRM6iCDPaNtqorhK2aOKywpPbb6dx0eUcBefvVYldo0KghpG4IBEcdAE9/erwi29TMc2SMI9nH3evNnoVbnCZoBQA0BigNSblBUUBSSsCSmRIB6kciotcE6WldbGzTUkGaAGgI6nWwsJJR5hEgSnUQPbk1G1ltMqveiRUlTATQGYoBQGaA13CiEqKRJAMDuY2oyVV7nAeE+DPtG7duUKQp1wRq5MaiTHbcVjii1dnZ1c06Sfn+j0KK2OIwU0B9UB86aAzFAaXblCSlKlJSpWyQSAVfA6/aotIlRbTaWxtkVJFGYoDSt9AUElSQpXCSQCY7Dk1FolRbVpbG0JHMb1JBmKAwE0BqefQkpC1JClGEgkAk9hPJ+Kh0SoyatI3CpIM0AoBQGDQFJiubbO3XoeuG0r/AJZk/eOPvVHOK2No4Jy3o4zwrbNxc3l6rqtSEnqZOo/gRWWJW2zq6uWmCgvSW33s6rHc8Wlqvy3FlTg5Sgayn/d0T960lkjF0c2PppzV8e8uMIxNu5aS8yrUhfB+OQR0NXi01aM5wcHTJhqSh5ZlcKuscuH1ToYCtPb+RP7Sa54e1ks9HK+zw0vBL8s7jMGbLWzgXDoCjwkAqV+Bx961lkjHk48eGU1a4JmDYwzdN+YwsKT16FJ7Ecg1MZKXBXJjlB1IsKsUKvHsfYs2/MuHAhPAHJUewTyarKSjyaY8UpvY15bzKxeoK7dRISYUFDSpJ9xSMlLgZMUsfJozDnG0syEvugLP8CQVK/A4+9RLJGPJaGCc1fcTbDHWHmfPbdSWgJKpjT/un9J9jUqSasrLDOMtNbnP/wD9Ksy8Gkh1cqCdaUemSY6kH9qp20bN10c2vX34L44/b/Ui181PnkTo3nieeJjeKvqV0YdlPRr7iSrEmg6GS4gOqEhGoaiO8c1Nq6IWOWnVWx8Yti7Ns2XH3EtoHU9fYDkn4pKSjuxjxym6iiBgWbbW7UUMuSsb6VDSojuAeRVYzUuC88EoK+V5HD3CDeZgSDui23H+nQJ2+VGKx/6yHWv/ADwX5fV7fYtr7Cre9xMLReq8y20lTKSdtJ78RPNXcVKVpmcZzxYt47fvxX2OsxXH7e3ID7qUFXCTuo/9o3rSU1Hk5oYpzVpHn+CPi/xtbqVamWEgpjgwNKfcSST+awj7WSztn/54K8kvi9z0PF8ZZtUa31hA6dSfgDc1vKSjycOPHKf/ACRMv5qtrzUGHJUmZSoFKtuuk8jfmojNS4L5ME4K3wScWx23tgDcOobngE7n4HJqZSS5KwxTn/yjzh19GJY4yW162bdIWCJj07/uogVjeqZ3Jdli+D+b2X0PWBXQeaZoBQCgOV8R8cXa2ilNGHFqCEn+WZk/gVnlk1HY6OmgpSt9255tfNWdtZeWkJuL65TrWqdflBW5JPSB+TNYbKPmehGOSWTbhfV+fl6R0OTsXatsHX5TiDcBLq9AUnVM6Z0z02NWjKoOuTnlic8kdvZpfs5DAbJ1bDqtTLIeP+dcuqSpYHJCQTIPuBJqis6U9k978vVbefB6v4cOW/0aUWoX5TSlIC1p0+YeSoexJroxtVsef1Samm647u46S8XpQtXZKj+BWjOeKto8p8P8S+ntL+4J1rSUwDHKpgfEmuXHKotnpZoa5KPdb+lFThd8yhhy5uCLi9uCsIbPqLfTUodD2ntVU0k33mqU3Jadl62XgvE7TwgSPpnVQEqU8ZAMwAlMf1JrbDwzi6u/ZXv+dne1sch5NhRbxHFXnLlSfLtp0NqIA2MDY/k/auaPtT3PTknix1Bb7fNrd/gsvr7LD2r5yyX5j2ylblSUkkhMGNMAkmKtqjFPSU0ZcmntFS+px+HOst2i31lNziF2FRPqDIM+pR6Hr3rK0lvydKU3JVxz7/LySLjLGXvOwVTAdS24p9RMqABKeEz8QavFKUWl4nPKTjNbPju95Myzjhs1tWlyy2o6gA4nTrkmASRIX+xpCel6WicuLtFqT/W3l3fYh5exllOJX91crCfLJDaf4iTKQEjknSI+9RGS1uTLTxyePRHyXwqzZku6+pxhb7ohXlrWkH+EGEpAPX0zTG9U7ZGeDx4tK8l6+JXvYwxe3zz98sJt7QkNtE7rMwAB1mJJqHJOVyLKDhDTDn8+P6Jnh64h7FnHShLZ8pZQgQIBIAEf7anFvMjqU1jd+XvrxZJ8OF/9fiL6jJ0qPxCiT/xU437TKdQvY0rxS+hD8PLvy2sSvimXNUJnrqJI+0lP4qMcqTkWyx1NQ7m38lsRMD8hDDl7fFNxfXBWENkyUwYG3Qf8RFQnFK2Xqbkox2XrZfn6l34V3Nux9SpTiUrWtIAUQCYBkJB3O/71bC0jLqcc5Kku935FVh2NNXT793fKSpDaoZY/iVzCQP5RyTxJqqab1SNdDitMNu6/u/e+435CvUoub65UlIUhlSggCIkyQPbgUxvdsjPBy9h97S+hDwO9tXEO4liCkuvLUUMsk7kj/TOw3gdIFE1vKRLUmlHHsvHwXgvNk3wouGG7m6W6tDa1aEhJIT+ozABO+8VbE1e5Tqcc2mkt7/B6Rj2ZLez8v6hZT5ioT6SfzA2Fbyko8nDiwyyXpLZKp3FWMj6oBQFfjmDNXTRafTqQSD2II6g1EoqSpl4ZJQdorcIyXZ26VpbZH+YClSjuog9J6faqqCReWeb767zOE5Ms7fX5bQlwEKKvUSDyJ6CixxQl1GR9/wAtitb8M7EL1aFkfylfp+I7VXsolv5U67vkdba2yW0hCEhKUiAAIArRKjCUnJ2z7dbCgQeCCD96ki6OewXJltbNOtJSVIeMr1GZ7ARxFUjBI3n1E5NPivA24Tk+0tyottDUoEFSvUd+eeKKEURLPOSq/lsbMv5Xt7NTimEkFyNUmeOg7UjBR4IyZ5ZFUi7q5kcfivhvYvul1aFBSjKglUAn4is3iizoj1U4ot2sr2qWFW6WkhpX6h1PuTyTVtEaoo8+Ry1XwasLyhaMBQbaErBSSZJgiCJPH2qFjiiZdRkl3lPc+GNktGj/ADANWqQv/wAVXsYmi6zJVbUWGA5HtLVQU2gqWOFLOoj3HSfepWOKdlJ9ROSrj3Gx/Jdmt4vKaBWTJEnST308VLxxe5C6jIlSZtVlW3N0m70kOpECDCdhHA9qnQrsLPNRcO4jpyLYh4veQCsmd5KZ/wBvFRojyP5GSufj3/M3KyjbfVi70HzhxBgcRMU0K7Hbz0aDGD5SYt1vrRqJfkKk7AHcgUWNLcT6iUkkZwrKNsw060hJKHv16jM9viKLHFWJ9ROTT8DVg2R7O2X5jbUr6KWdUfHaixxTsS6jJJV9jZZZNtGnS6lv1kkiTIBPYUWON2H1GRqrPm1yTZtuealkFUyASSAfZJ2p2cbsl9Rkaq/2ZTk21Fwu40EuOBQUJ9PqEHanZq7H8jJp02aMLyFZMOeYhqVTI1HUEn2FFjinYfUzarj3G1GSrMXBufKBdJ1bmQD3inZxuyP5GRR03+/cVeLZSuL18G7eR9O2slDbaSCRP8Sj1MCaq8bk92bQ6jHjj7EXf5O1QmAANgOK1OM+qAUAoBQCgFAYBoBNAZoDE0ACqDg1vXCUCVqCR/qIH9aWSot8I2JUDuNxQh7Hy6sJBJ4AJP2qCUrdHnnhpilxc3V6664otSAlBMpSSSRA4EJ7d6xxttts7epjGMEku+vkv2eiFW229bnD7zlcqX2IuPvfWNIbaE6IEHnaDPqEdazi5XudOaOFR9jn1ydT5gmJE9q0s56fJ9TQgTQGaAUBqduUJjUpKZ4kgT+ai0Sot8I2A1JAmgE0BmaAUAoBQCgFAKAUAoBQFHna5LdjcqBIPlkAjY77f81TI6izfpleVHk2BYleOWibO2cWkpDjrrknUlPISFfwjb5k1zRlKqR6UscNpy5pfXj4/ZE/Bs4XX0CLdDil3jjqkIWr1KSnbeepkwJqVkdV3mb6eOpTf9Wu8tfC/EblN3dWly8p3QCQVkkhSSAqCem/7Vpjl7VGHUwTha7qr3NGvFsYexW6ctrd0s2bH/zOgxqjnft2HzNQ25vyLwgsMbat/nwX5ZC8L7lwXV63bOLcYbQstpWT61TCTv3jpUY7vYnqNLj7Xil+yvwtDV26s4u48h0GB/KN/voj4Aqvst+2aS1RjWNL9rurx+57Lg1mhllttoy2hICTMyOhnrXVFJKkeZklKU25ckHOl55VjcL6+WQPlXp/5quR1Fl+nV5EeU5TwR92yWXH1W9mgqW4pPpU6odJ6pGw/vXPFNp3wei8iWlJXJknLV89b4VfOBxaUFSUskkykmdRB6bEcdqmMmotlMii5x76t/Du+pPOZH7DBWFFanLm4KtClkq0gnmT0AiJ71ZScYe8zljjLI2+5L4s5ewsVXLjJt3nnLgKC37kkpbb6mFHmN5P4rOKvg65PRzx9/hxv7jpc95qft8Ua8txRaaaCigKISsqHBjYySOavkk1LY5+nxRlCmubvx8jTdY9idu7a3FwshDxlTO2kJkTtHp2P9Khykmm2T2eKVxSXh6Z7AkzXUeXVbFfmN91Fs8pgS6EHQInf46xzVZXWxpiUXNauDxvLthZXSz/AIncPfVKV/GdKeehMwenQVzR0v8A6PSnLLBLQl68O6jqc14g/cXTeGWThaQkAOuAnVCUgkapmAPyavJtvQjHHFRj2kuefdv939iqZZdw3Fra2YecdQ8UhwKJOytjImARzNRvGdJlrWXFcl3P6cfoiXGcLxF/dhlanVLWWWWzJSkyIUE8bAH81VzalsaLFBwp91fbe2W2WsZv7fFEWl695oeRJmPSoiRpPTtFXi5KVMxyQhODcfetq45PVhXQeeZoBQCgFAKAUAoBQFNm3C13Nq6y2QFLAgnjYg1WcdUaNcM1CdsrclZSFnaqbXCnXZ81Q6yIABPQCqwhS3LZs2prTwuCLlLw+bs3lPFwur30SICJ5+9RHEouy2XqdcWkqvk+LjIy/rzdNP8AlpUSVJA9RnlPaDNQ8b1Wi0epShTV7UVGG+GbyFOIVcxbuL1LSmZXHAPx8mo7F+Jo+sjzW+/18+SUxk+9tXnl2TjSUKQUoChJ9hxEjvRYpRfssn+Timv/AET7v9/oiryhid0U/WPMgD+JKE6vykb/AJo8cpckLPigmorny/tnouF2KWGm2kyUtpCQTyYrZKlRx5JucnJ95GzJhAurdxhRjWNj2I3FRKOpUTiyaJajg7Lw5u1JQzdXuq2bPpaQI2HEmB+TNZdk3szqfVQW8VudBnLKZfsU2trpbCFJIB4gTz77zV5wtUjHHn9tyn3ohZgyQ4/ZWzIcSHrdAEx6TsJ+OBVXiuKXgXj1K1ttbNkWwyZeuAN3b6AwI/y2kpTqjvpSAT7majsm9m9jR9VBPVFb+veTU5CBxAXKyksoCdDcGfQAEg+wiansvasp/K9iv/ot845ZF62hIXoUgkgxIIPII+wq84ajHDm7Nu1syblzC1W7IbW8t5Ukla/6AdAKmMdKojNl7SVpUfGaW7pTBFkpKXpG6gDt1idp+aSTrYYnBS9vg4U5DvrtxKr95oAc+WhIUfuB+81k8cpPc6V1OOCqK9fUl4xki7RefVYe8lBIghe8bAHkGeKl4ndxZEepjKNT/wB+xcZVyd9O4q4uHPOuVT6jwmeYncn3qY463fJnl6jUtMVS9fJGjKGRvpbh64dUlbiirQRPp1Hc79TsKQx07ZObqFKOmO18m7NmSjdPtvtvFlxAAkCTsdiDOxpPHqdkYeo0RpqzqLC38ttCCpSylIGpRlSo6k960SpUYTlqk3VEipKigFAKAUAoBQCgFAKAUAoBQCgFAR766S02txZhKElR+BUN0rLQi5SUV3lPk7M6b9lTqW1NhKymFEGYgzt81WE9RpmxdnVO7LayxBp3V5TiF6SQrSoKgjoY4NWTT4M5Y5QrUqJVSVFAIoDmsZzc2xdsWmhS1vEbiIQFGB89/is5ZEnR0Y+nc4OV1z9Dpa0OcUAoBQEPFb9LDLjzk6W0lRjnbt71DdKy+ODnJRRX5QzAL63D6W1NgqUIUQeOsiqwlqVlsuJY2knd7l5VzIpM15jRZNBxYKipWlKQQJPPPQCqTnpRrixdo3vSRZYddea025BTrQlUHkahMVZO1ZXJDRJx8CTUlBQCgFAKAUAoBQEbErsNNOOHcIQpUd4E1DdKy+OOqSj4nm2H+Jj62D/06V3LjhSy2jVEd1fftzvXOszO59HDaXC3JAz9dW7Tv19sEvSAylMgOE88zsNtx3q3ayj/ANIr/Fxypxe3zIuF5xxEX1uzcBo+fEsoHqbSeqiCYIG8GoU5WrLS6fHpfle+/ryJeK5xu7i7cs8ODaVNyFOOESY5KQdoB+alzk3SKQwQhHVPfa/nwS8Sx68w7D1O3hbduPM0ogQIPEhPJ2PHtUuUox3K6MWSXsrZLf3lliGbTb4c3dvtgOLSiG5gFSuBO8CN6l5KjbK9gnlcU9lyV2c8YW7g4c0BC7kNgIKuNW8avgfvUTlcL8S2PHoyuu5MoTilxh+GtNtW4KHGdSniqAFOzsBHIEc1nbjFbcm7xwlO73j3eSNOQRibTI+ntWtDygouOKIkRGwBG396mCkuCMrxOlke/l5/D8nVZozo428m0smw/dK/VzpR3nv+dq0lk3pcmOPp1WqfHrdmjIWbrm4uH7W6QjzGZJWjYDcDTHXedwelRDI26Yz4YRjqjtwfWMZ7cU+q2w5j6lxE61EwhMdNufnajyb1EQ6ZKOrI6KDItyu+xV24eQEqZRBAMgK/SI/c1SFynbNszWPE4r3fl/g6TNGc3UXCbSxaD1wZ1E/pRG8e577gCrzyO9MeTDF0606ps15VzfcLujZ3raEvQSCiRuBMESem8g0hkd1InLghp1Q9/wADuhWxxlNmnMjNi15jpJJMIQP1LPYf3qk5qK3NcWJ5HtweY56zdeuWgQ7ahlq4jRuSqAQd/bjoKxnOTW52wwwg/Zdvj3X8DvE3zWFYa0XP4G0jSOVrUJIH3mtLUInNKPbZXXC+xxtxnvEUrYcUhlKH1DQxErKSRv8AzDnnrWfayR1LpsdVRL8UHfOvrC039ZBI7alAH9hU5d2kU6ZaYN+f2R6i2gAADgAAfauhHA3btn1QgUAoBQCgFAKAUBT5tbKrO4CQSS0qAOeKpNeyzXA0skWziPBzBCEOXDqIVq0NSIhIG5E9yYn5rLDHvOnqsklFQb/z1uR/F2xe+oYeCFrZSmDo5SZJMdiaZotuyelmtKXenZGyuhwqBsLZxreXbm4GtcDdQSCIExwNzVYp/wDyqNpuH/6O/L1uV+YX7W8cK2bW5auSr9SYAPuQN59hSTvhbk44Shs5Wvr8GTs04Perw+285LjvlukkHdemE6dX31faKOM9O5SGTGpuudvcz6zCi9vGVPuMeUw2AG2jMwdiY/5pJSkrJg8UXoT3f353/RLz26pzCbNSUKTBQCCCCClJA2G8SNqmW8EUgv8A1mlvf7skZ/tXl4VahLaiAlsuJAMiEbSPmrTT0IrBrtZrvfHzJeV8w3b/AJTVvZlphpvStx3klKYARHvHM0i5bJDLDEnKU3u/d/ZymWkYg25cIatVfUvKgvr4bTJ1EbcmZn2rOKkmbzlje8ntz7/Dz+BKyrZv2r99bhtxTq2VBLgBiRJnUe5JI9yKmKknRE3jaU72tPc05K+rRbrtbe3Uh91avMfVOwPuRsQJ3pHUlSREtG0pvj3bvxJeRGX7C6eYbtVuFxaApZJCUhJMq1EGRvNTDVF1RGVY5xvVtz3c1x4mMNxB2wvbku263Fr1aCOupUzMcH2qFqhJ7BpZYbOlt9FwXuSMu3C7tzEb0aXFyG2/5QdpI6bbAVfHBt6mY58sVHs4/wCHoNbnEeU+IqHU4nbvLZW9btpEISJBMz9jP7Vz5E9VnodM12dJ+P8ATKnN1liFwlF5cMlKdYCGUyS2jnce/wDf2qklN7s1g8UfZi9079ef0LHxCRdXtoy8bZbaW3CfLmVRAhREbdavPVJXRTGscG4qVvZ/14ELLFr6h9FbOm4MTcXB16O+kEaU/J+wqiT7lv4ms5Lmb28PTv8ABZY3buDHLMrClqCWgVAbceo+28mrST1r4GMNLxNx2Xtf0erCuk84zQCgFAKAUAoBQCgFAYAoARQCKAwEAcAUBmgEUIMFAPO9CTMUAigIOMYuzat+Y+sIRIEmTJPQAbmolJR5L48cpuoktlwKSFJMhQBB7g7ipT7yrTTpn3FCBFAaH7ttBSFrQkq2SFKAJ+AeahtLksoSktkbxUlTNAYigEUAigEUBgoHPWgPqgFAKAUAoBQCgFAKAUAoBQCgMKVAk8UB5d4heILflJbsbiHCv1KSCNIHuR37dq555E/+Tuw4ND/9Eu6vydFgmfbRxBT5i1Kaa1OLLa0g6YBMxyT0q8cqork6Sd2uLJLufLNNum4U4QhSilI0nWop5AT1+eKntY1Zn/Fnqr69xLwzNds+wq4S5pbQYWVjSU/INSskWrKywTUkvEqcO8S7F54NJUtOowla0aUKMxAMzv7iqrLFui76SaXd7ig8W3C7cWlsDsTqWZgJCiBJ36RVMz3SN+jj7N+L+25eNeIlihxDCFLUkQjzEplsRt+qf3Aq3axWxnLpcknbq33etjpMZxpm1b8x9YQnp1JPYDkmtJTUVbObHilkdRKfLufLW8cLTZWhzlKXE6SsRMp3M1WORS2NcnTSgr59eZTZgasLjFWWXVuG4SE+kAFHp9YBPIPxVJKMpUzbE8kMVqvFePhZ1WYMyW9kkG4XpKv0pA1KV8JH9a1lNR5OXHilPgi5dzna3iihlRDgE6FjSqO4E71EcikXydPLGre6Oiq5gKAUAoBQCgFAKAUAoBQCgFAKAUAoBQCgMKFAeOYk3ajHAh0NNMNbwoBKSQmTM7bk1yuu08j04uTxKt3T+9F7mvG7V7DLo2kBCFIQpSUaEncHYx6hV5zTi9JnjxzhNOb7n9iu8L8sNvpF0+NaEShlCtwI/UqOu5/rVcML3ZfquoaSjHw+n7ZAzqpk4g3ZEptrRB8x2Ntaokn3MQkVE61VwicTbgm3ba739Pd4kK6uEXOIWa0NpZsmXEJRI0lQCv1H5NQ5JvyNdMox3dvf50T83soexgi4dDLKUpBUTEpCZIHzUzpypmeG4404809vjx+za7ZN4hdsMWTYRZ2+61gRq33nqSek/NKU3S4Gp446pvfn49yXu7zVd48xcXrzl7sxbE6EQSVwYSlI9+TUOScrkSoOMdMef3y/whku9S9jXmupS0tTSy2iNOkEAJA43jepxu57kZ4uONpeC++/1LDLzYczBcK6oDh+IAT/AM1Md8hnk2wfBfshYY+0/i9w9fKSlDGoNhwwn0mAIO2wJMdaJpz9ou4yjjrGt9vryzdl5tN1jK7xhOi1YSrUqICvSRx77mKR9qVoifsYtL5qvfvf0PRMDzGzdFYZKpRBOpJTsdgR+K2jNS4OPJgljVv3FwKuYigFAKAUAoBQCgFAKAUAoBQCgFAKAUAoCgxnJtndOeY+yFK2kyRMcT3qrgnyaxzTiqRLfwBhVubbywGSI0p29/zU6VVELLNT13uSMKw1u3aSyynS2gQBRJLZFZzlN3IiYllq1fcDjrKVLHUzvHeOahxT5LRzTgqiz5xTLFtcBsOtAhv9IHpAHaB0o4RfJMc+SN0+RiuWLW4KVPMpUUiAdxsOm3SjimRHNOPDLCxsW2UBDSEoSOiRFSklwVlOUncmVysrWhdLxYQXCZkiRPeOKjRHmi/bZEqs5LNl4xbYgh5+xUsBIKH07nUP9PG3FZTdSto68EXPFUZb/j77kfwqsHXLm7vnEKSl0kI1bTJkx7CAKjEneor1MlGOn3fJI67Fcl2dw55rrQKzyQSJ+YrVwi+TmjnnFUmW9ph7bSPLbQlKP5QNt+fmrJJbIpKcpO29z5w/DWmAUstpQCZOkRPzRJLgSnKf/TsmVJUUAoBQCgFAKAUAoBQCgFAKAUAoBQCgFAKAUBq+oT/Mn8ippkWPqE/zD8j/AN6H8VAs1t37ZAUFpgidyB+x3FTTFoyL1vf1p259Q26f8H8Upi0fSrpA5Wnr/EOlKYtHw3eoPChyRzG4MffcETSmLR8G6aXsVII25gjfiJ2NKFn21ctk6UqTsJ2iI3/pH2pTFn2blG3qTuQBuOTwPmlMWjaKgkzQCgFAKAUAoBQCgFAKAUAoBQCgFAYoDNAKAUAoBQET/DWt/QncyduTv/c1NsikZGHtiToEkQfiAP6AU1MUjCsOaPKE7T07zP5k/k01MUj4VhbXp9A9J2HTr07b1OpjSj6/wxqCPLTBiduYqNTGlD/DWpnQJ7/aP6U1MUjAwpr+QdO/QR37fmp1MUj6bw5ocIHEHqSOxPJqNTFIyiwbEQhIgyIERz/c01MUiSKgkzQGKAzQCgMUBmgFAKAUAoD/2Q=="/>
          <p:cNvSpPr>
            <a:spLocks noChangeAspect="1" noChangeArrowheads="1"/>
          </p:cNvSpPr>
          <p:nvPr/>
        </p:nvSpPr>
        <p:spPr bwMode="auto">
          <a:xfrm>
            <a:off x="152400" y="-2317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4" name="AutoShape 8" descr="data:image/jpeg;base64,/9j/4AAQSkZJRgABAQAAAQABAAD/2wCEAAkGBxQTEhQUEhQWFhQVFhUbGBgYGBcXHBgfGBwcHBwfHhkfHiggGB0lHxwbIjMhJSkrLi4uHB8zODMsNygtLisBCgoKDg0OGxAQGywkICQsLCwsLCwsLCwsLCw0LCwsLCwsLCwsLCwsLCwsLCwsLCwsLCwsLCwsLCwsLCwsLCwsLP/AABEIAM0A9gMBEQACEQEDEQH/xAAbAAEAAgMBAQAAAAAAAAAAAAAABAUBAwYHAv/EADsQAAEDAgUCBQMCBAUEAwEAAAECAxEABAUGEiExQVEHEyJhcRSBkTKhQlKx0RUjYnLBJILh8DND8Rf/xAAZAQEAAwEBAAAAAAAAAAAAAAAAAQIDBAX/xAAwEQACAgEDAQUIAwEBAQEAAAAAAQIRAxIhMQQTQVFh8CJxgZGhscHRFOHxMiNCQ//aAAwDAQACEQMRAD8A9xoBQGKAzQCgFAKAUAoBQCgFAKAUAoBQCgFAKAUAoBQCgFAKAUAoBQCgFAKAUAoBQCgFAKAUAoBQCgFAKA+VmAT2oDgvDnMVxdv3RdcCmkH0p0pGglRAAI3Ow61jjk2zt6nHCEdl30d/WxxFPj2Z7Wzj6h0JJ4SAVKP/AGjePeqSmo8muPDOe6N+F44xcNea04lSByZjT/uB/T96lSTVkTxSi6a/s59/xKsQvQla3PVBUhMpB+SRP2mqPNFOjaPRzZ2CTNanKZoBQCgFAKAUAoBQCgFAKAUBigFAZoBQCgFAKAUAoBQCgFAQMduPLt3l/wAraz+xqsnSZphV5EvM838JsTtrZh9TzzTanHeFLAJ0jsTMSTWGJqN2dnUQlNJxXj9zrMTz7ZobcLT7bjiUKUlAMzFavLFcGOPpZylutu/dHm+GXLIadvrki4vLgrS02Tq0jjUR/CJ4HtWFqrfJ3KMm4qOy9Ul+WWGQsE8/CrtsOJbcdehRJgbRAPsd6tBXFmOSbjOLq+ePf+D5y5i68MWi1vLRlSNQh1sJKxJ2JG+r9qRlo2ZM8fapNN+C/wA7vqeyCuk8wzQCgFAKAUAoBQCgFAKAUAoBQCgFAKAUAoBQCgFAKAUAoCJitgl9pbTk6HEwYMGoatUWhNwkpI5Wy8MMPRuWi4e61f2iqdlE1fUT7kl8CzZyRYp1abdA1JKSdzse3ap7OPgP5OTxGDZKs7YktNCTIlR1RPbtRY4oiWebVX8tisc8NLTSpKC4jUrVIUP6R/5qrwxZqutyJVsS8IyFaMLDmlTi0wQXDMEcGIipWKKKT6rI/I6qtDnFAKAUAoBQCgFAKAUAoBQCgFAKAUAoDE0AKqAwFA7g7UFGQaAUAmgE0BV5kxtFmwp9wFQTACUxKieAJqspaVZpjx65UbsExIXDDbwSpAcTOlUSPmNqmMtSsjLj7OTiTpqShmgMTQGaA5TH8Sv03bTdswlTCtOpZHv6pM+kAVnJzv2TqxQwuDc3v6qvE6qtDlOBxDMtyrGWrNhQDSBLogGREqk8joBHWsXJ66R2xxQWFykt6/w74VscQmgE0BwOaszXCcTtLK2IGopU7sDImSD2GkdO9Yzk9SSO3Dih2blJeP0/s76tjiAUDxQcHw48lMalATxJAqLJUW+EbKkgUAoBQCgFAKArcw4qm1t3H17hCZjueAPzVZS0qzTFj1yo8uZwa7v7Z6+ubtxsQtTSEKKUgInoDtuIrBJyTk2egpxhNY4rn18T7bxm4dwF/wA1aitKw2FmZUPSdz15opNwK6UsqkvBv77kTK1rdXdoErfLNhboOpYJlw7qV8pHHaoim1zsjSU4xapXJpe/3+X3JXh3j67ayvrhxSlsNqAaCid1Gdh7biYqYSaTZnmgsjin5799euD4t8Ku7yzcxG5u3GzCltISSlISnjafTSm1qbLKcYyWOK5+n787NxzJcqwMrUpYd80NBYPqUkAGdX5E0cnoKKC7TVX/AM38eLPjALa8xJpLCX3GrdgaVOBSipxfME8qAO3OwFRBSmqvY1zSx4nq5b9fD8ldm3BLlDlvZuXTjvmFEJlSkokwD6uvO9RJNNK7IhOM43xfu7t+aOvTlVWHtruV3lw4WW16EFRCJIIT6ZggEiBWmjSrsxj1Hay0aVvyack4ou2wx67unVL1KUUeYomTwAJ7q6e1ISqNsnNFZMkY15v3f4fGUsculYXeXTzxUuXC2THogDjbuePakZPS3ZEoQeSCr/L2OdyzmLErplNrbOqLvqcceUdSkpMaUyeOCe+4qkZSeyNp48aSnJLj1t40df4U5leum327lWt23XGqACQZ5+CK1xyb2Zy9ViUaa81695EydiTrl5e3Lry/pkIUdJUSkeoxCeBCU9O9UhK5Nt7G2eC0KCW9pfTf7kQYhdYn5r4uFWdkzMFJgrjuRBPTrtUNylbukTGMMVRirb93z34RjwgtvMuLq5WorVpSgLVuVSSZnrsBU4VvZXq5exS739F/pIxzF38SulWto75Ns1PnugwSBz6ugnaOtJSc3SGPHHDHVLn1svyyJ4a3Ck31whD6lWjaFn1GQqCAF+3Woxv2vIt1HtQ352Xx7zccVu8Ved8l5VpYscuAkKXHWdvx2qdTn5IhQjhVVb4+Pl5IrvChrzsRffU4p7ykFKXFbkyYBk78A/tUYl7Q6mfsOvFL98Hzm3Nv1N6u3LymbRkkL0TrdUOgA5377Dmk52/IvgxaFtz64/JPyPbXVvb3rzQVpUmbdpZKiY/j0n/00gmk2iM7g5RjLx+Xlfn9Cly5bWl4tRv7l5NyVQAswn2hR2E/aqxSk/aLSc4paF8P0v8AT2y3aCUpSOEgATvsNuetdSVI8uTbbbNtSQKAUAoBQCgKjNOD/V2y2dWkqgg9iNxVZR1KjTFk0Ts4GzyNiS2k2r90lNog8IHqUJmCeT96y7KTWl8HX/IxrdLf162Nvimw3aYczasjSFOJA7mOSe5JNMi0xpEYJPJKUn5L5v8AR92GRLxbTbD9yE2qeG0Dcg777c/NQsUmt3sWn1ONN6VvwdTi+U212X0jQCEp0lPaU9+8960eNadKOaOd69Ut+74HLtZNv3kIt330t2qDshG5ImY43+/FZ9lJ7N7HQ+pxrdK369bF7mfKpXZIt7UBPlqBAJ55mT3MzV54/ZpGOPP7blPvVFvlPB/pLVpnaUg6o4kmT/b7VeEdKozzTU52uODmc6ZSunrtq7tHEJWgAQroRwQODWc8bbtG2HPGMNMvP6m+0ya+ti5F3dKdeuEgT/8AW3pMgJRxz7VPZunbJfVRTSitkVOFeHD5CEXlzraZB8ptOwB3gnYdTNVWF8Nl/wCYo7wW/r5krDMnXSbC6tFLbSHFS2RJiTKpPYwP3qY42otES6jHrUkn338Tock5YTY24b2Lit3FfzHp9gNqvCOlHPmy9o1XCKWzyCtq6ceauVIbWSShIgq5ISo9pNU7Le7Nv5S07xt+tzVlvJb7dteMvLT/AJ+ydO8RPPtvUQxNJplsnUxclKO+7fzIGEeHdyW0W91cf9KhRV5bf8ZmdzHfvNFifDexL6qEVcVb4JmAZIu7e4XputFspYUUpHqUBwNxsIpHE09mRPqoSVtW/wAlfh3hlcIW639VptnVSsJHqWATAP5p2PmT/Mjylv8An3k7DshvsXTxacQm1daU2QZKoI2jsQetFiae3AfVxcba3292xEw7w8u9Bt3bkItSvUpLfK+Npieg5NQsMuG9iX1WNbpb+u8nYRkV+2uHDbvBplahJBJVpHCYiONpqViaezIfVQkvaVv8lfe5DvGrpx2zUyUuKJ/zEpUUyZ4IO/uKjs5J2hHqYOO/x9WizRla9ZQp9D4dvlQNSo0oT1CQdp49omp7OS37x/Jxv2GvZ/PwK9eSL28cSq9WykAyShCdR/A3Pyajs5S5J/k44Ko+vnZ6ay2EpCRwkAD7V0HBJ27Z90IFAKAUAoBQCgMUByOdMmfXvWyy7pQyqSmJ1bz/AOKznDUdGHOsaprzOuFaHOZoBQCgMUBmgFAKAxQGaAUAoBQCgMUBztpm1py+XZISoqQklS+gKYkfvzWayJy0nQ+nccetv4HRVoc5mgFAYoCOxetrUpKFpUpGykhQJT8jpUJplnCUVbRJqSooBQCgFAfK1QCe1ByeeWnikjS+p1kjQsJaSkyp2Z9oTEc+9YLOd76LwffT/otsl54TfLcbU0pl1vfSo6pHzA4q8Mmp0YZun7NWv0aM1Z2U1cJtLNrzrlXI/hR13jk/0qJZN6RfF06a1T9ebNGWM6vrvDZXrKW3YJSpMwYEwRJ6daiM3dSJy4IadUPed5NbHGcTm/ODrT4tLRCFXCtO6zAGriB1+561jPI06R14MEZLVL15/wBIl5efvmUvOYk435aUgpKQkEfzcdKmLkt5EZFjnUca3KG8zvfrS49bWqfIbO5XJJA6yDHHQTFU7ST3SNV0+NUm935/YnXPiHGHJu0M6nFL8stlUAKHO8TEb/erdr7Nma6Zat3tV/j7kfEfFJttKfLYU6oIQpyFQEFQkpBg6iPtUdsXfRU3qf0+522CYoi5YbfbnS4mRPI7g+4O1bRdqzkyQcJaWTqkoebY94gLtsSWyuPp2kyoASoymRB76iBFYSyNS8jvxdNGePzq7+NEDE/EK+a8l9VuhFu6qEoUDrUP909vaqvJLksumxf89/HP44OgzHnZVvdsMJQjQoIU4pRMpSrmI6gb1aeVpozw9Kprfnf6EJzO16twLt7PVbawkk6tR7mRsP3inaye6WxZdNjW0nv7/sjF9nq6fecawy3S6Gv1uLmD/tAjb+tO0cn7JC6aEFeRlvkfOJu23fPQGnGP17+mN/VvxwatDJfJnm6fS1p79q8ypufER10umxtS6yzOt1ZKQY7Dt81Dyv8A+UaR6WHE3u/A1eESfO+pvFphS1aZPPOtX9R+KrhW7Y6qdxSXf+Nl+S4yXm9d89cp8tKWmTCVgmTuRv8AYTV4TcmZ58EccVT3uiZlrNgvH320Nw21w5qB1bkbiPTxPJqY5NTaIy4Fjine5z+YM83C3XGsNQhYZCi66qVAaeYHHt71SWRt1E2x9NFK58+vr9jZc55ukWbT4tNZUF+YrUUpSUmJ4PPNO0lpugumx66vzo5Lw/cxBHmv21olz6hUqccUREE7D71SGpbxNMjxyjWTbv8AWx2mYc7OsratbdkPXqkp1pBOhskSRPJ/tWrm1suTCHTxdyb27vd4v1ZryvnZ9V59FfNIbeIJSUTGwmDM9OtIzeqmMmCOjVDws74VqcZmgFARcTWQy4UiVBC4A6mDFQ+C0K1KzzHwvymVKNzcIICFHy0KESrkqIPQcCufFj3tnodTn0x0x779fH7G28sLy0xZb9vbF5Ds8HSn1xyrpBFS4yjK0isJ48mPTKVbfbgrMPvnMPxC6duGHHHHNQRp3/UQdldjxNVTcJW0aSjHLCovbb6dx0WTsvvvXq8SvE6FEENN9gREx0gbb1eEW3qZjnyRjHs4+l+2eh1ucJ5NnXGLN64cQbe4D7foDiEphUd55E1z5Gm+D0sGOcYrfbn3e5kb/DsQdw24SrzC3LZbSudcAnVHXTwaqoycS0pY1PlXv/Vn1a45cO2TdhaWqvMKdDiz+kAk6jPv3NNTcdKQcIqfaSf9fs+s5ZcdtrCztWEKcUXSpZSCRqI/pvH2qZQaikUx5VOT7uEr8LOpt8lhrDXWEpCn3UStX8y+YHt0q6xVBozl1WrMpPhP0zR4X/VttC3ftyhtvWdajBlSpCQmNxzvTFqWzRHUqDWpPfj14He1scZ4VjDjSsXduFNLfS25Cm0bzEhP7iuRv2j1YQaiu6lV+b34Ovw/CbjEX03F415TCI8to87GePfaT9hV1GU3b4MpZIYY6Y7v8+L/AAiizzhLj+MttgK0OBoEgcJ21H9v2qMkbmWwTrEn4Xf3+p6diliRZuM240nylJQB8R+a3a9mkcUMn/qpy8TyjJ+ZH7Rh21RZuKulOKg6fTuIE9TG+1c8W4ppLc7p41Npyey+vfyWN3la5tsLuFQTcPqSXAncpQJMbcmTvU9m1Ejt4yyUn47+f+bGixTc3VkmztWFsspbJecOxcVyQDHU/PSoWpqkXfZwnrk/JeXrxJfhw/cJtXLNNssGHyXSYAKh6REbmduatjcq00Z5YwTU5PilXjuV+WkXbbLljasLSt1xRceWCNIIAO/TrvVFqrSkaS0bSk+P9vxJ+R2XGk4jbJbWHQhWhWkwSARz3MyO9WhatFcui4z7tV/DYhZCzELJlxlVq6u4UszA/V0APJ79OtRCenahlwvJVvZerOjzcbx3CnCtlKXCtJDaAdkDfcTzP/5V5anDcxgscctQd7PnxIORsyXCmra1trNQCIDzjshIEyopjqd4n8UhKSpJF82KDbnN92yKm2xFzD8SuXH7dx1TmsIKRM6iCDPaNtqorhK2aOKywpPbb6dx0eUcBefvVYldo0KghpG4IBEcdAE9/erwi29TMc2SMI9nH3evNnoVbnCZoBQA0BigNSblBUUBSSsCSmRIB6kciotcE6WldbGzTUkGaAGgI6nWwsJJR5hEgSnUQPbk1G1ltMqveiRUlTATQGYoBQGaA13CiEqKRJAMDuY2oyVV7nAeE+DPtG7duUKQp1wRq5MaiTHbcVjii1dnZ1c06Sfn+j0KK2OIwU0B9UB86aAzFAaXblCSlKlJSpWyQSAVfA6/aotIlRbTaWxtkVJFGYoDSt9AUElSQpXCSQCY7Dk1FolRbVpbG0JHMb1JBmKAwE0BqefQkpC1JClGEgkAk9hPJ+Kh0SoyatI3CpIM0AoBQGDQFJiubbO3XoeuG0r/AJZk/eOPvVHOK2No4Jy3o4zwrbNxc3l6rqtSEnqZOo/gRWWJW2zq6uWmCgvSW33s6rHc8Wlqvy3FlTg5Sgayn/d0T960lkjF0c2PppzV8e8uMIxNu5aS8yrUhfB+OQR0NXi01aM5wcHTJhqSh5ZlcKuscuH1ToYCtPb+RP7Sa54e1ks9HK+zw0vBL8s7jMGbLWzgXDoCjwkAqV+Bx961lkjHk48eGU1a4JmDYwzdN+YwsKT16FJ7Ecg1MZKXBXJjlB1IsKsUKvHsfYs2/MuHAhPAHJUewTyarKSjyaY8UpvY15bzKxeoK7dRISYUFDSpJ9xSMlLgZMUsfJozDnG0syEvugLP8CQVK/A4+9RLJGPJaGCc1fcTbDHWHmfPbdSWgJKpjT/un9J9jUqSasrLDOMtNbnP/wD9Ksy8Gkh1cqCdaUemSY6kH9qp20bN10c2vX34L44/b/Ui181PnkTo3nieeJjeKvqV0YdlPRr7iSrEmg6GS4gOqEhGoaiO8c1Nq6IWOWnVWx8Yti7Ns2XH3EtoHU9fYDkn4pKSjuxjxym6iiBgWbbW7UUMuSsb6VDSojuAeRVYzUuC88EoK+V5HD3CDeZgSDui23H+nQJ2+VGKx/6yHWv/ADwX5fV7fYtr7Cre9xMLReq8y20lTKSdtJ78RPNXcVKVpmcZzxYt47fvxX2OsxXH7e3ID7qUFXCTuo/9o3rSU1Hk5oYpzVpHn+CPi/xtbqVamWEgpjgwNKfcSST+awj7WSztn/54K8kvi9z0PF8ZZtUa31hA6dSfgDc1vKSjycOPHKf/ACRMv5qtrzUGHJUmZSoFKtuuk8jfmojNS4L5ME4K3wScWx23tgDcOobngE7n4HJqZSS5KwxTn/yjzh19GJY4yW162bdIWCJj07/uogVjeqZ3Jdli+D+b2X0PWBXQeaZoBQCgOV8R8cXa2ilNGHFqCEn+WZk/gVnlk1HY6OmgpSt9255tfNWdtZeWkJuL65TrWqdflBW5JPSB+TNYbKPmehGOSWTbhfV+fl6R0OTsXatsHX5TiDcBLq9AUnVM6Z0z02NWjKoOuTnlic8kdvZpfs5DAbJ1bDqtTLIeP+dcuqSpYHJCQTIPuBJqis6U9k978vVbefB6v4cOW/0aUWoX5TSlIC1p0+YeSoexJroxtVsef1Samm647u46S8XpQtXZKj+BWjOeKto8p8P8S+ntL+4J1rSUwDHKpgfEmuXHKotnpZoa5KPdb+lFThd8yhhy5uCLi9uCsIbPqLfTUodD2ntVU0k33mqU3Jadl62XgvE7TwgSPpnVQEqU8ZAMwAlMf1JrbDwzi6u/ZXv+dne1sch5NhRbxHFXnLlSfLtp0NqIA2MDY/k/auaPtT3PTknix1Bb7fNrd/gsvr7LD2r5yyX5j2ylblSUkkhMGNMAkmKtqjFPSU0ZcmntFS+px+HOst2i31lNziF2FRPqDIM+pR6Hr3rK0lvydKU3JVxz7/LySLjLGXvOwVTAdS24p9RMqABKeEz8QavFKUWl4nPKTjNbPju95Myzjhs1tWlyy2o6gA4nTrkmASRIX+xpCel6WicuLtFqT/W3l3fYh5exllOJX91crCfLJDaf4iTKQEjknSI+9RGS1uTLTxyePRHyXwqzZku6+pxhb7ohXlrWkH+EGEpAPX0zTG9U7ZGeDx4tK8l6+JXvYwxe3zz98sJt7QkNtE7rMwAB1mJJqHJOVyLKDhDTDn8+P6Jnh64h7FnHShLZ8pZQgQIBIAEf7anFvMjqU1jd+XvrxZJ8OF/9fiL6jJ0qPxCiT/xU437TKdQvY0rxS+hD8PLvy2sSvimXNUJnrqJI+0lP4qMcqTkWyx1NQ7m38lsRMD8hDDl7fFNxfXBWENkyUwYG3Qf8RFQnFK2Xqbkox2XrZfn6l34V3Nux9SpTiUrWtIAUQCYBkJB3O/71bC0jLqcc5Kku935FVh2NNXT793fKSpDaoZY/iVzCQP5RyTxJqqab1SNdDitMNu6/u/e+435CvUoub65UlIUhlSggCIkyQPbgUxvdsjPBy9h97S+hDwO9tXEO4liCkuvLUUMsk7kj/TOw3gdIFE1vKRLUmlHHsvHwXgvNk3wouGG7m6W6tDa1aEhJIT+ozABO+8VbE1e5Tqcc2mkt7/B6Rj2ZLez8v6hZT5ioT6SfzA2Fbyko8nDiwyyXpLZKp3FWMj6oBQFfjmDNXTRafTqQSD2II6g1EoqSpl4ZJQdorcIyXZ26VpbZH+YClSjuog9J6faqqCReWeb767zOE5Ms7fX5bQlwEKKvUSDyJ6CixxQl1GR9/wAtitb8M7EL1aFkfylfp+I7VXsolv5U67vkdba2yW0hCEhKUiAAIArRKjCUnJ2z7dbCgQeCCD96ki6OewXJltbNOtJSVIeMr1GZ7ARxFUjBI3n1E5NPivA24Tk+0tyottDUoEFSvUd+eeKKEURLPOSq/lsbMv5Xt7NTimEkFyNUmeOg7UjBR4IyZ5ZFUi7q5kcfivhvYvul1aFBSjKglUAn4is3iizoj1U4ot2sr2qWFW6WkhpX6h1PuTyTVtEaoo8+Ry1XwasLyhaMBQbaErBSSZJgiCJPH2qFjiiZdRkl3lPc+GNktGj/ADANWqQv/wAVXsYmi6zJVbUWGA5HtLVQU2gqWOFLOoj3HSfepWOKdlJ9ROSrj3Gx/Jdmt4vKaBWTJEnST308VLxxe5C6jIlSZtVlW3N0m70kOpECDCdhHA9qnQrsLPNRcO4jpyLYh4veQCsmd5KZ/wBvFRojyP5GSufj3/M3KyjbfVi70HzhxBgcRMU0K7Hbz0aDGD5SYt1vrRqJfkKk7AHcgUWNLcT6iUkkZwrKNsw060hJKHv16jM9viKLHFWJ9ROTT8DVg2R7O2X5jbUr6KWdUfHaixxTsS6jJJV9jZZZNtGnS6lv1kkiTIBPYUWON2H1GRqrPm1yTZtuealkFUyASSAfZJ2p2cbsl9Rkaq/2ZTk21Fwu40EuOBQUJ9PqEHanZq7H8jJp02aMLyFZMOeYhqVTI1HUEn2FFjinYfUzarj3G1GSrMXBufKBdJ1bmQD3inZxuyP5GRR03+/cVeLZSuL18G7eR9O2slDbaSCRP8Sj1MCaq8bk92bQ6jHjj7EXf5O1QmAANgOK1OM+qAUAoBQCgFAYBoBNAZoDE0ACqDg1vXCUCVqCR/qIH9aWSot8I2JUDuNxQh7Hy6sJBJ4AJP2qCUrdHnnhpilxc3V6664otSAlBMpSSSRA4EJ7d6xxttts7epjGMEku+vkv2eiFW229bnD7zlcqX2IuPvfWNIbaE6IEHnaDPqEdazi5XudOaOFR9jn1ydT5gmJE9q0s56fJ9TQgTQGaAUBqduUJjUpKZ4kgT+ai0Sot8I2A1JAmgE0BmaAUAoBQCgFAKAUAoBQFHna5LdjcqBIPlkAjY77f81TI6izfpleVHk2BYleOWibO2cWkpDjrrknUlPISFfwjb5k1zRlKqR6UscNpy5pfXj4/ZE/Bs4XX0CLdDil3jjqkIWr1KSnbeepkwJqVkdV3mb6eOpTf9Wu8tfC/EblN3dWly8p3QCQVkkhSSAqCem/7Vpjl7VGHUwTha7qr3NGvFsYexW6ctrd0s2bH/zOgxqjnft2HzNQ25vyLwgsMbat/nwX5ZC8L7lwXV63bOLcYbQstpWT61TCTv3jpUY7vYnqNLj7Xil+yvwtDV26s4u48h0GB/KN/voj4Aqvst+2aS1RjWNL9rurx+57Lg1mhllttoy2hICTMyOhnrXVFJKkeZklKU25ckHOl55VjcL6+WQPlXp/5quR1Fl+nV5EeU5TwR92yWXH1W9mgqW4pPpU6odJ6pGw/vXPFNp3wei8iWlJXJknLV89b4VfOBxaUFSUskkykmdRB6bEcdqmMmotlMii5x76t/Du+pPOZH7DBWFFanLm4KtClkq0gnmT0AiJ71ZScYe8zljjLI2+5L4s5ewsVXLjJt3nnLgKC37kkpbb6mFHmN5P4rOKvg65PRzx9/hxv7jpc95qft8Ua8txRaaaCigKISsqHBjYySOavkk1LY5+nxRlCmubvx8jTdY9idu7a3FwshDxlTO2kJkTtHp2P9Khykmm2T2eKVxSXh6Z7AkzXUeXVbFfmN91Fs8pgS6EHQInf46xzVZXWxpiUXNauDxvLthZXSz/AIncPfVKV/GdKeehMwenQVzR0v8A6PSnLLBLQl68O6jqc14g/cXTeGWThaQkAOuAnVCUgkapmAPyavJtvQjHHFRj2kuefdv939iqZZdw3Fra2YecdQ8UhwKJOytjImARzNRvGdJlrWXFcl3P6cfoiXGcLxF/dhlanVLWWWWzJSkyIUE8bAH81VzalsaLFBwp91fbe2W2WsZv7fFEWl695oeRJmPSoiRpPTtFXi5KVMxyQhODcfetq45PVhXQeeZoBQCgFAKAUAoBQFNm3C13Nq6y2QFLAgnjYg1WcdUaNcM1CdsrclZSFnaqbXCnXZ81Q6yIABPQCqwhS3LZs2prTwuCLlLw+bs3lPFwur30SICJ5+9RHEouy2XqdcWkqvk+LjIy/rzdNP8AlpUSVJA9RnlPaDNQ8b1Wi0epShTV7UVGG+GbyFOIVcxbuL1LSmZXHAPx8mo7F+Jo+sjzW+/18+SUxk+9tXnl2TjSUKQUoChJ9hxEjvRYpRfssn+Timv/AET7v9/oiryhid0U/WPMgD+JKE6vykb/AJo8cpckLPigmorny/tnouF2KWGm2kyUtpCQTyYrZKlRx5JucnJ95GzJhAurdxhRjWNj2I3FRKOpUTiyaJajg7Lw5u1JQzdXuq2bPpaQI2HEmB+TNZdk3szqfVQW8VudBnLKZfsU2trpbCFJIB4gTz77zV5wtUjHHn9tyn3ohZgyQ4/ZWzIcSHrdAEx6TsJ+OBVXiuKXgXj1K1ttbNkWwyZeuAN3b6AwI/y2kpTqjvpSAT7majsm9m9jR9VBPVFb+veTU5CBxAXKyksoCdDcGfQAEg+wiansvasp/K9iv/ot845ZF62hIXoUgkgxIIPII+wq84ajHDm7Nu1syblzC1W7IbW8t5Ukla/6AdAKmMdKojNl7SVpUfGaW7pTBFkpKXpG6gDt1idp+aSTrYYnBS9vg4U5DvrtxKr95oAc+WhIUfuB+81k8cpPc6V1OOCqK9fUl4xki7RefVYe8lBIghe8bAHkGeKl4ndxZEepjKNT/wB+xcZVyd9O4q4uHPOuVT6jwmeYncn3qY463fJnl6jUtMVS9fJGjKGRvpbh64dUlbiirQRPp1Hc79TsKQx07ZObqFKOmO18m7NmSjdPtvtvFlxAAkCTsdiDOxpPHqdkYeo0RpqzqLC38ttCCpSylIGpRlSo6k960SpUYTlqk3VEipKigFAKAUAoBQCgFAKAUAoBQCgFAR766S02txZhKElR+BUN0rLQi5SUV3lPk7M6b9lTqW1NhKymFEGYgzt81WE9RpmxdnVO7LayxBp3V5TiF6SQrSoKgjoY4NWTT4M5Y5QrUqJVSVFAIoDmsZzc2xdsWmhS1vEbiIQFGB89/is5ZEnR0Y+nc4OV1z9Dpa0OcUAoBQEPFb9LDLjzk6W0lRjnbt71DdKy+ODnJRRX5QzAL63D6W1NgqUIUQeOsiqwlqVlsuJY2knd7l5VzIpM15jRZNBxYKipWlKQQJPPPQCqTnpRrixdo3vSRZYddea025BTrQlUHkahMVZO1ZXJDRJx8CTUlBQCgFAKAUAoBQEbErsNNOOHcIQpUd4E1DdKy+OOqSj4nm2H+Jj62D/06V3LjhSy2jVEd1fftzvXOszO59HDaXC3JAz9dW7Tv19sEvSAylMgOE88zsNtx3q3ayj/ANIr/Fxypxe3zIuF5xxEX1uzcBo+fEsoHqbSeqiCYIG8GoU5WrLS6fHpfle+/ryJeK5xu7i7cs8ODaVNyFOOESY5KQdoB+alzk3SKQwQhHVPfa/nwS8Sx68w7D1O3hbduPM0ogQIPEhPJ2PHtUuUox3K6MWSXsrZLf3lliGbTb4c3dvtgOLSiG5gFSuBO8CN6l5KjbK9gnlcU9lyV2c8YW7g4c0BC7kNgIKuNW8avgfvUTlcL8S2PHoyuu5MoTilxh+GtNtW4KHGdSniqAFOzsBHIEc1nbjFbcm7xwlO73j3eSNOQRibTI+ntWtDygouOKIkRGwBG396mCkuCMrxOlke/l5/D8nVZozo428m0smw/dK/VzpR3nv+dq0lk3pcmOPp1WqfHrdmjIWbrm4uH7W6QjzGZJWjYDcDTHXedwelRDI26Yz4YRjqjtwfWMZ7cU+q2w5j6lxE61EwhMdNufnajyb1EQ6ZKOrI6KDItyu+xV24eQEqZRBAMgK/SI/c1SFynbNszWPE4r3fl/g6TNGc3UXCbSxaD1wZ1E/pRG8e577gCrzyO9MeTDF0606ps15VzfcLujZ3raEvQSCiRuBMESem8g0hkd1InLghp1Q9/wADuhWxxlNmnMjNi15jpJJMIQP1LPYf3qk5qK3NcWJ5HtweY56zdeuWgQ7ahlq4jRuSqAQd/bjoKxnOTW52wwwg/Zdvj3X8DvE3zWFYa0XP4G0jSOVrUJIH3mtLUInNKPbZXXC+xxtxnvEUrYcUhlKH1DQxErKSRv8AzDnnrWfayR1LpsdVRL8UHfOvrC039ZBI7alAH9hU5d2kU6ZaYN+f2R6i2gAADgAAfauhHA3btn1QgUAoBQCgFAKAUBT5tbKrO4CQSS0qAOeKpNeyzXA0skWziPBzBCEOXDqIVq0NSIhIG5E9yYn5rLDHvOnqsklFQb/z1uR/F2xe+oYeCFrZSmDo5SZJMdiaZotuyelmtKXenZGyuhwqBsLZxreXbm4GtcDdQSCIExwNzVYp/wDyqNpuH/6O/L1uV+YX7W8cK2bW5auSr9SYAPuQN59hSTvhbk44Shs5Wvr8GTs04Perw+285LjvlukkHdemE6dX31faKOM9O5SGTGpuudvcz6zCi9vGVPuMeUw2AG2jMwdiY/5pJSkrJg8UXoT3f353/RLz26pzCbNSUKTBQCCCCClJA2G8SNqmW8EUgv8A1mlvf7skZ/tXl4VahLaiAlsuJAMiEbSPmrTT0IrBrtZrvfHzJeV8w3b/AJTVvZlphpvStx3klKYARHvHM0i5bJDLDEnKU3u/d/ZymWkYg25cIatVfUvKgvr4bTJ1EbcmZn2rOKkmbzlje8ntz7/Dz+BKyrZv2r99bhtxTq2VBLgBiRJnUe5JI9yKmKknRE3jaU72tPc05K+rRbrtbe3Uh91avMfVOwPuRsQJ3pHUlSREtG0pvj3bvxJeRGX7C6eYbtVuFxaApZJCUhJMq1EGRvNTDVF1RGVY5xvVtz3c1x4mMNxB2wvbku263Fr1aCOupUzMcH2qFqhJ7BpZYbOlt9FwXuSMu3C7tzEb0aXFyG2/5QdpI6bbAVfHBt6mY58sVHs4/wCHoNbnEeU+IqHU4nbvLZW9btpEISJBMz9jP7Vz5E9VnodM12dJ+P8ATKnN1liFwlF5cMlKdYCGUyS2jnce/wDf2qklN7s1g8UfZi9079ef0LHxCRdXtoy8bZbaW3CfLmVRAhREbdavPVJXRTGscG4qVvZ/14ELLFr6h9FbOm4MTcXB16O+kEaU/J+wqiT7lv4ms5Lmb28PTv8ABZY3buDHLMrClqCWgVAbceo+28mrST1r4GMNLxNx2Xtf0erCuk84zQCgFAKAUAoBQCgFAYAoARQCKAwEAcAUBmgEUIMFAPO9CTMUAigIOMYuzat+Y+sIRIEmTJPQAbmolJR5L48cpuoktlwKSFJMhQBB7g7ipT7yrTTpn3FCBFAaH7ttBSFrQkq2SFKAJ+AeahtLksoSktkbxUlTNAYigEUAigEUBgoHPWgPqgFAKAUAoBQCgFAKAUAoBQCgMKVAk8UB5d4heILflJbsbiHCv1KSCNIHuR37dq555E/+Tuw4ND/9Eu6vydFgmfbRxBT5i1Kaa1OLLa0g6YBMxyT0q8cqork6Sd2uLJLufLNNum4U4QhSilI0nWop5AT1+eKntY1Zn/Fnqr69xLwzNds+wq4S5pbQYWVjSU/INSskWrKywTUkvEqcO8S7F54NJUtOowla0aUKMxAMzv7iqrLFui76SaXd7ig8W3C7cWlsDsTqWZgJCiBJ36RVMz3SN+jj7N+L+25eNeIlihxDCFLUkQjzEplsRt+qf3Aq3axWxnLpcknbq33etjpMZxpm1b8x9YQnp1JPYDkmtJTUVbObHilkdRKfLufLW8cLTZWhzlKXE6SsRMp3M1WORS2NcnTSgr59eZTZgasLjFWWXVuG4SE+kAFHp9YBPIPxVJKMpUzbE8kMVqvFePhZ1WYMyW9kkG4XpKv0pA1KV8JH9a1lNR5OXHilPgi5dzna3iihlRDgE6FjSqO4E71EcikXydPLGre6Oiq5gKAUAoBQCgFAKAUAoBQCgFAKAUAoBQCgMKFAeOYk3ajHAh0NNMNbwoBKSQmTM7bk1yuu08j04uTxKt3T+9F7mvG7V7DLo2kBCFIQpSUaEncHYx6hV5zTi9JnjxzhNOb7n9iu8L8sNvpF0+NaEShlCtwI/UqOu5/rVcML3ZfquoaSjHw+n7ZAzqpk4g3ZEptrRB8x2Ntaokn3MQkVE61VwicTbgm3ba739Pd4kK6uEXOIWa0NpZsmXEJRI0lQCv1H5NQ5JvyNdMox3dvf50T83soexgi4dDLKUpBUTEpCZIHzUzpypmeG4404809vjx+za7ZN4hdsMWTYRZ2+61gRq33nqSek/NKU3S4Gp446pvfn49yXu7zVd48xcXrzl7sxbE6EQSVwYSlI9+TUOScrkSoOMdMef3y/whku9S9jXmupS0tTSy2iNOkEAJA43jepxu57kZ4uONpeC++/1LDLzYczBcK6oDh+IAT/AM1Md8hnk2wfBfshYY+0/i9w9fKSlDGoNhwwn0mAIO2wJMdaJpz9ou4yjjrGt9vryzdl5tN1jK7xhOi1YSrUqICvSRx77mKR9qVoifsYtL5qvfvf0PRMDzGzdFYZKpRBOpJTsdgR+K2jNS4OPJgljVv3FwKuYigFAKAUAoBQCgFAKAUAoBQCgFAKAUAoCgxnJtndOeY+yFK2kyRMcT3qrgnyaxzTiqRLfwBhVubbywGSI0p29/zU6VVELLNT13uSMKw1u3aSyynS2gQBRJLZFZzlN3IiYllq1fcDjrKVLHUzvHeOahxT5LRzTgqiz5xTLFtcBsOtAhv9IHpAHaB0o4RfJMc+SN0+RiuWLW4KVPMpUUiAdxsOm3SjimRHNOPDLCxsW2UBDSEoSOiRFSklwVlOUncmVysrWhdLxYQXCZkiRPeOKjRHmi/bZEqs5LNl4xbYgh5+xUsBIKH07nUP9PG3FZTdSto68EXPFUZb/j77kfwqsHXLm7vnEKSl0kI1bTJkx7CAKjEneor1MlGOn3fJI67Fcl2dw55rrQKzyQSJ+YrVwi+TmjnnFUmW9ph7bSPLbQlKP5QNt+fmrJJbIpKcpO29z5w/DWmAUstpQCZOkRPzRJLgSnKf/TsmVJUUAoBQCgFAKAUAoBQCgFAKAUAoBQCgFAKAUBq+oT/Mn8ippkWPqE/zD8j/AN6H8VAs1t37ZAUFpgidyB+x3FTTFoyL1vf1p259Q26f8H8Upi0fSrpA5Wnr/EOlKYtHw3eoPChyRzG4MffcETSmLR8G6aXsVII25gjfiJ2NKFn21ctk6UqTsJ2iI3/pH2pTFn2blG3qTuQBuOTwPmlMWjaKgkzQCgFAKAUAoBQCgFAKAUAoBQCgFAYoDNAKAUAoBQET/DWt/QncyduTv/c1NsikZGHtiToEkQfiAP6AU1MUjCsOaPKE7T07zP5k/k01MUj4VhbXp9A9J2HTr07b1OpjSj6/wxqCPLTBiduYqNTGlD/DWpnQJ7/aP6U1MUjAwpr+QdO/QR37fmp1MUj6bw5ocIHEHqSOxPJqNTFIyiwbEQhIgyIERz/c01MUiSKgkzQGKAzQCgMUBmgFAKAUAoD/2Q=="/>
          <p:cNvSpPr>
            <a:spLocks noChangeAspect="1" noChangeArrowheads="1"/>
          </p:cNvSpPr>
          <p:nvPr/>
        </p:nvSpPr>
        <p:spPr bwMode="auto">
          <a:xfrm>
            <a:off x="0" y="-1176338"/>
            <a:ext cx="2343150" cy="1952626"/>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7" name="6 Imagen" descr="patria.gif"/>
          <p:cNvPicPr>
            <a:picLocks noChangeAspect="1"/>
          </p:cNvPicPr>
          <p:nvPr/>
        </p:nvPicPr>
        <p:blipFill>
          <a:blip r:embed="rId2" cstate="print"/>
          <a:stretch>
            <a:fillRect/>
          </a:stretch>
        </p:blipFill>
        <p:spPr>
          <a:xfrm>
            <a:off x="1979712" y="1844825"/>
            <a:ext cx="5580620" cy="4032448"/>
          </a:xfrm>
          <a:prstGeom prst="rect">
            <a:avLst/>
          </a:prstGeom>
          <a:ln w="76200">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pic>
      <p:sp>
        <p:nvSpPr>
          <p:cNvPr id="10" name="9 CuadroTexto"/>
          <p:cNvSpPr txBox="1"/>
          <p:nvPr/>
        </p:nvSpPr>
        <p:spPr>
          <a:xfrm>
            <a:off x="0" y="97088"/>
            <a:ext cx="9144000" cy="1477328"/>
          </a:xfrm>
          <a:prstGeom prst="rect">
            <a:avLst/>
          </a:prstGeom>
          <a:noFill/>
        </p:spPr>
        <p:txBody>
          <a:bodyPr wrap="square" rtlCol="0">
            <a:spAutoFit/>
          </a:bodyPr>
          <a:lstStyle/>
          <a:p>
            <a:pPr algn="ctr"/>
            <a:r>
              <a:rPr lang="es-MX" b="1" dirty="0" smtClean="0">
                <a:solidFill>
                  <a:schemeClr val="accent6">
                    <a:lumMod val="50000"/>
                  </a:schemeClr>
                </a:solidFill>
              </a:rPr>
              <a:t>Consejos Técnicos Escolares</a:t>
            </a:r>
          </a:p>
          <a:p>
            <a:pPr algn="ctr"/>
            <a:r>
              <a:rPr lang="es-MX" b="1" i="1" dirty="0" smtClean="0">
                <a:solidFill>
                  <a:schemeClr val="accent6">
                    <a:lumMod val="50000"/>
                  </a:schemeClr>
                </a:solidFill>
              </a:rPr>
              <a:t>En nuestra escuela… todos aprendemos</a:t>
            </a:r>
          </a:p>
          <a:p>
            <a:pPr algn="ctr"/>
            <a:r>
              <a:rPr lang="es-MX" b="1" dirty="0" smtClean="0">
                <a:solidFill>
                  <a:srgbClr val="C00000"/>
                </a:solidFill>
              </a:rPr>
              <a:t>Tercera sesión ordinaria</a:t>
            </a:r>
          </a:p>
          <a:p>
            <a:pPr algn="ctr"/>
            <a:r>
              <a:rPr lang="es-MX" b="1" dirty="0" smtClean="0"/>
              <a:t>Educación Básica</a:t>
            </a:r>
          </a:p>
          <a:p>
            <a:pPr algn="ctr"/>
            <a:r>
              <a:rPr lang="es-MX" b="1" dirty="0" smtClean="0"/>
              <a:t>PREESCOLAR     PRIMARIA     SECUNDARIA</a:t>
            </a:r>
            <a:endParaRPr lang="es-ES" b="1" dirty="0"/>
          </a:p>
        </p:txBody>
      </p:sp>
      <p:sp>
        <p:nvSpPr>
          <p:cNvPr id="11" name="10 CuadroTexto"/>
          <p:cNvSpPr txBox="1"/>
          <p:nvPr/>
        </p:nvSpPr>
        <p:spPr>
          <a:xfrm>
            <a:off x="2915816" y="6021288"/>
            <a:ext cx="3852428" cy="646331"/>
          </a:xfrm>
          <a:prstGeom prst="rect">
            <a:avLst/>
          </a:prstGeom>
          <a:noFill/>
        </p:spPr>
        <p:txBody>
          <a:bodyPr wrap="square" rtlCol="0">
            <a:spAutoFit/>
          </a:bodyPr>
          <a:lstStyle/>
          <a:p>
            <a:pPr algn="ctr"/>
            <a:r>
              <a:rPr lang="es-MX" b="1" dirty="0" smtClean="0"/>
              <a:t>Ciclo Escolar 2013-2014</a:t>
            </a:r>
          </a:p>
          <a:p>
            <a:pPr algn="ctr"/>
            <a:r>
              <a:rPr lang="es-MX" b="1" dirty="0" smtClean="0"/>
              <a:t>Subsecretaría de Educación Básica</a:t>
            </a:r>
            <a:endParaRPr lang="es-ES" b="1" dirty="0"/>
          </a:p>
        </p:txBody>
      </p:sp>
      <p:pic>
        <p:nvPicPr>
          <p:cNvPr id="13" name="12 Imagen" descr="http://www.seslp.gob.mx/images/encabezado_04.gif"/>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470151"/>
            <a:ext cx="2590165" cy="1104265"/>
          </a:xfrm>
          <a:prstGeom prst="rect">
            <a:avLst/>
          </a:prstGeom>
          <a:noFill/>
          <a:ln>
            <a:noFill/>
          </a:ln>
        </p:spPr>
      </p:pic>
      <p:pic>
        <p:nvPicPr>
          <p:cNvPr id="14" name="13 Imagen" descr="logotipo.png"/>
          <p:cNvPicPr/>
          <p:nvPr/>
        </p:nvPicPr>
        <p:blipFill>
          <a:blip r:embed="rId4" cstate="print"/>
          <a:srcRect/>
          <a:stretch>
            <a:fillRect/>
          </a:stretch>
        </p:blipFill>
        <p:spPr bwMode="auto">
          <a:xfrm>
            <a:off x="7164288" y="624773"/>
            <a:ext cx="1541780" cy="795020"/>
          </a:xfrm>
          <a:prstGeom prst="rect">
            <a:avLst/>
          </a:prstGeom>
          <a:noFill/>
          <a:ln w="9525">
            <a:noFill/>
            <a:miter lim="800000"/>
            <a:headEnd/>
            <a:tailEnd/>
          </a:ln>
        </p:spPr>
      </p:pic>
    </p:spTree>
    <p:extLst>
      <p:ext uri="{BB962C8B-B14F-4D97-AF65-F5344CB8AC3E}">
        <p14:creationId xmlns="" xmlns:p14="http://schemas.microsoft.com/office/powerpoint/2010/main" val="151611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1268760"/>
            <a:ext cx="8496944" cy="1015663"/>
          </a:xfrm>
          <a:prstGeom prst="rect">
            <a:avLst/>
          </a:prstGeom>
          <a:noFill/>
        </p:spPr>
        <p:txBody>
          <a:bodyPr wrap="square" rtlCol="0">
            <a:spAutoFit/>
          </a:bodyPr>
          <a:lstStyle/>
          <a:p>
            <a:pPr algn="just"/>
            <a:r>
              <a:rPr lang="es-MX" sz="2000" b="1" dirty="0" smtClean="0"/>
              <a:t>7.- El relator organiza la información en el siguiente cuadro o el que diseñe el colectivo, mismo que se implementará para la rendición de cuentas en cada sesión.</a:t>
            </a:r>
            <a:endParaRPr lang="es-ES" sz="2000" b="1" dirty="0"/>
          </a:p>
        </p:txBody>
      </p:sp>
      <p:graphicFrame>
        <p:nvGraphicFramePr>
          <p:cNvPr id="5" name="4 Tabla"/>
          <p:cNvGraphicFramePr>
            <a:graphicFrameLocks noGrp="1"/>
          </p:cNvGraphicFramePr>
          <p:nvPr>
            <p:extLst>
              <p:ext uri="{D42A27DB-BD31-4B8C-83A1-F6EECF244321}">
                <p14:modId xmlns="" xmlns:p14="http://schemas.microsoft.com/office/powerpoint/2010/main" val="653890441"/>
              </p:ext>
            </p:extLst>
          </p:nvPr>
        </p:nvGraphicFramePr>
        <p:xfrm>
          <a:off x="611560" y="2420886"/>
          <a:ext cx="7848870" cy="3624582"/>
        </p:xfrm>
        <a:graphic>
          <a:graphicData uri="http://schemas.openxmlformats.org/drawingml/2006/table">
            <a:tbl>
              <a:tblPr firstRow="1" bandRow="1">
                <a:tableStyleId>{912C8C85-51F0-491E-9774-3900AFEF0FD7}</a:tableStyleId>
              </a:tblPr>
              <a:tblGrid>
                <a:gridCol w="1224136"/>
                <a:gridCol w="1392154"/>
                <a:gridCol w="1308145"/>
                <a:gridCol w="1308145"/>
                <a:gridCol w="1308145"/>
                <a:gridCol w="1308145"/>
              </a:tblGrid>
              <a:tr h="406906">
                <a:tc>
                  <a:txBody>
                    <a:bodyPr/>
                    <a:lstStyle/>
                    <a:p>
                      <a:pPr algn="ctr"/>
                      <a:r>
                        <a:rPr lang="es-MX" sz="1600" dirty="0" smtClean="0">
                          <a:solidFill>
                            <a:schemeClr val="tx1"/>
                          </a:solidFill>
                        </a:rPr>
                        <a:t>Docente</a:t>
                      </a:r>
                      <a:r>
                        <a:rPr lang="es-MX" sz="1600" baseline="0" dirty="0" smtClean="0">
                          <a:solidFill>
                            <a:schemeClr val="tx1"/>
                          </a:solidFill>
                        </a:rPr>
                        <a:t> o responsable</a:t>
                      </a:r>
                      <a:endParaRPr lang="es-E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smtClean="0">
                          <a:solidFill>
                            <a:schemeClr val="tx1"/>
                          </a:solidFill>
                        </a:rPr>
                        <a:t>Compromisos asumidos en la sesión anterior</a:t>
                      </a:r>
                      <a:endParaRPr lang="es-E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smtClean="0">
                          <a:solidFill>
                            <a:schemeClr val="tx1"/>
                          </a:solidFill>
                        </a:rPr>
                        <a:t>Acciones que ha realizado</a:t>
                      </a:r>
                      <a:endParaRPr lang="es-E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smtClean="0">
                          <a:solidFill>
                            <a:schemeClr val="tx1"/>
                          </a:solidFill>
                        </a:rPr>
                        <a:t>Avances</a:t>
                      </a:r>
                      <a:endParaRPr lang="es-E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600" dirty="0" smtClean="0">
                          <a:solidFill>
                            <a:schemeClr val="tx1"/>
                          </a:solidFill>
                        </a:rPr>
                        <a:t>Dificultades encontradas</a:t>
                      </a:r>
                      <a:endParaRPr lang="es-E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sz="1200" dirty="0" smtClean="0">
                          <a:solidFill>
                            <a:schemeClr val="tx1"/>
                          </a:solidFill>
                        </a:rPr>
                        <a:t>Manera</a:t>
                      </a:r>
                      <a:r>
                        <a:rPr lang="es-MX" sz="1200" baseline="0" dirty="0" smtClean="0">
                          <a:solidFill>
                            <a:schemeClr val="tx1"/>
                          </a:solidFill>
                        </a:rPr>
                        <a:t> en que se pueden </a:t>
                      </a:r>
                    </a:p>
                    <a:p>
                      <a:pPr algn="ctr"/>
                      <a:r>
                        <a:rPr lang="es-MX" sz="1200" baseline="0" dirty="0" smtClean="0">
                          <a:solidFill>
                            <a:schemeClr val="tx1"/>
                          </a:solidFill>
                        </a:rPr>
                        <a:t>verificar objetivamente los avances</a:t>
                      </a:r>
                    </a:p>
                    <a:p>
                      <a:pPr algn="ctr"/>
                      <a:endParaRPr lang="es-E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906">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906">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906">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906">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906">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1332">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17816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23528" y="1135412"/>
            <a:ext cx="8280920" cy="1938992"/>
          </a:xfrm>
          <a:prstGeom prst="rect">
            <a:avLst/>
          </a:prstGeom>
          <a:noFill/>
        </p:spPr>
        <p:txBody>
          <a:bodyPr wrap="square" rtlCol="0">
            <a:spAutoFit/>
          </a:bodyPr>
          <a:lstStyle/>
          <a:p>
            <a:pPr algn="just"/>
            <a:r>
              <a:rPr lang="es-MX" sz="2000" b="1" dirty="0" smtClean="0"/>
              <a:t>8. Realicen de manera colectiva un balance de los avances que perciben en su escuela respecto al logro de las competencias para la lectura, escritura y matemáticas de sus alumnos, la normalidad mínima de operación y la retención de los estudiantes.</a:t>
            </a:r>
            <a:r>
              <a:rPr lang="es-ES" sz="2000" b="1" dirty="0" smtClean="0"/>
              <a:t> Identifiquen las acciones programadas que han quedado pendientes, así como las que se  han replanteado hasta este momento.</a:t>
            </a:r>
            <a:endParaRPr lang="es-MX" sz="2000" b="1" dirty="0" smtClean="0"/>
          </a:p>
        </p:txBody>
      </p:sp>
      <p:pic>
        <p:nvPicPr>
          <p:cNvPr id="4098" name="Picture 2" descr="https://encrypted-tbn2.gstatic.com/images?q=tbn:ANd9GcS5Tacp_mF_o9Od-U6tC0Vw1G9A5a5SAfP42_9G0R9sZXjdPU0E"/>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3074404"/>
            <a:ext cx="2628900" cy="17430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4100" name="Picture 4" descr="https://encrypted-tbn0.gstatic.com/images?q=tbn:ANd9GcTmtVZNmMPMTV1Tfdqyd1w5-ysozjpkcUrzP1hM8l6kpWF702B-aA"/>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356992" y="4785579"/>
            <a:ext cx="2286000" cy="1524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4102" name="Picture 6" descr="https://encrypted-tbn3.gstatic.com/images?q=tbn:ANd9GcT1kCf3KctgWI7dxdVTJw7wYjPeOB8Af2xCHRa5YYSueqNC3Huy"/>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56498" y="3068960"/>
            <a:ext cx="2647950" cy="17335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271104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3" name="2 Tabla"/>
          <p:cNvGraphicFramePr>
            <a:graphicFrameLocks noGrp="1"/>
          </p:cNvGraphicFramePr>
          <p:nvPr>
            <p:extLst>
              <p:ext uri="{D42A27DB-BD31-4B8C-83A1-F6EECF244321}">
                <p14:modId xmlns="" xmlns:p14="http://schemas.microsoft.com/office/powerpoint/2010/main" val="4208671332"/>
              </p:ext>
            </p:extLst>
          </p:nvPr>
        </p:nvGraphicFramePr>
        <p:xfrm>
          <a:off x="683567" y="1556792"/>
          <a:ext cx="7560840" cy="4710296"/>
        </p:xfrm>
        <a:graphic>
          <a:graphicData uri="http://schemas.openxmlformats.org/drawingml/2006/table">
            <a:tbl>
              <a:tblPr firstRow="1" bandRow="1">
                <a:tableStyleId>{10A1B5D5-9B99-4C35-A422-299274C87663}</a:tableStyleId>
              </a:tblPr>
              <a:tblGrid>
                <a:gridCol w="1890210"/>
                <a:gridCol w="1890210"/>
                <a:gridCol w="1890210"/>
                <a:gridCol w="1890210"/>
              </a:tblGrid>
              <a:tr h="716784">
                <a:tc>
                  <a:txBody>
                    <a:bodyPr/>
                    <a:lstStyle/>
                    <a:p>
                      <a:pPr algn="ctr"/>
                      <a:r>
                        <a:rPr lang="es-MX" dirty="0" smtClean="0">
                          <a:solidFill>
                            <a:schemeClr val="tx1"/>
                          </a:solidFill>
                        </a:rPr>
                        <a:t>Prioridades</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dirty="0" smtClean="0">
                          <a:solidFill>
                            <a:schemeClr val="tx1"/>
                          </a:solidFill>
                        </a:rPr>
                        <a:t>Avances</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dirty="0" smtClean="0">
                          <a:solidFill>
                            <a:schemeClr val="tx1"/>
                          </a:solidFill>
                        </a:rPr>
                        <a:t>Acciones pendientes</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MX" dirty="0" smtClean="0">
                          <a:solidFill>
                            <a:schemeClr val="tx1"/>
                          </a:solidFill>
                        </a:rPr>
                        <a:t>Acciones replanteadas</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8364">
                <a:tc>
                  <a:txBody>
                    <a:bodyPr/>
                    <a:lstStyle/>
                    <a:p>
                      <a:r>
                        <a:rPr lang="es-MX" b="1" dirty="0" smtClean="0">
                          <a:solidFill>
                            <a:schemeClr val="tx1"/>
                          </a:solidFill>
                        </a:rPr>
                        <a:t>Logro de competencias para la lectura, escritura y matemáticas</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23977">
                <a:tc>
                  <a:txBody>
                    <a:bodyPr/>
                    <a:lstStyle/>
                    <a:p>
                      <a:r>
                        <a:rPr lang="es-MX" b="1" dirty="0" smtClean="0">
                          <a:solidFill>
                            <a:schemeClr val="tx1"/>
                          </a:solidFill>
                        </a:rPr>
                        <a:t>Rasgos</a:t>
                      </a:r>
                      <a:r>
                        <a:rPr lang="es-MX" b="1" baseline="0" dirty="0" smtClean="0">
                          <a:solidFill>
                            <a:schemeClr val="tx1"/>
                          </a:solidFill>
                        </a:rPr>
                        <a:t> de la normalidad mínima</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1171">
                <a:tc>
                  <a:txBody>
                    <a:bodyPr/>
                    <a:lstStyle/>
                    <a:p>
                      <a:r>
                        <a:rPr lang="es-MX" b="1" dirty="0" smtClean="0">
                          <a:solidFill>
                            <a:schemeClr val="tx1"/>
                          </a:solidFill>
                        </a:rPr>
                        <a:t>Alto a la deserción escolar/abatir el rezago educativo</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694558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77171" y="1052736"/>
            <a:ext cx="8352928" cy="1015663"/>
          </a:xfrm>
          <a:prstGeom prst="rect">
            <a:avLst/>
          </a:prstGeom>
          <a:noFill/>
        </p:spPr>
        <p:txBody>
          <a:bodyPr wrap="square" rtlCol="0">
            <a:spAutoFit/>
          </a:bodyPr>
          <a:lstStyle/>
          <a:p>
            <a:pPr algn="just"/>
            <a:r>
              <a:rPr lang="es-MX" sz="2000" b="1" dirty="0" smtClean="0"/>
              <a:t>9. Redacten una conclusión general del cumplimiento individual y colectivo de los compromisos y los avances en su Ruta de Mejora. Procuren ser objetivos y autocríticos.</a:t>
            </a:r>
            <a:endParaRPr lang="es-ES" sz="2000" b="1" dirty="0"/>
          </a:p>
        </p:txBody>
      </p:sp>
      <p:graphicFrame>
        <p:nvGraphicFramePr>
          <p:cNvPr id="4" name="3 Tabla"/>
          <p:cNvGraphicFramePr>
            <a:graphicFrameLocks noGrp="1"/>
          </p:cNvGraphicFramePr>
          <p:nvPr>
            <p:extLst>
              <p:ext uri="{D42A27DB-BD31-4B8C-83A1-F6EECF244321}">
                <p14:modId xmlns="" xmlns:p14="http://schemas.microsoft.com/office/powerpoint/2010/main" val="2561679088"/>
              </p:ext>
            </p:extLst>
          </p:nvPr>
        </p:nvGraphicFramePr>
        <p:xfrm>
          <a:off x="3851920" y="2068398"/>
          <a:ext cx="4536504" cy="3232809"/>
        </p:xfrm>
        <a:graphic>
          <a:graphicData uri="http://schemas.openxmlformats.org/drawingml/2006/table">
            <a:tbl>
              <a:tblPr firstRow="1" bandRow="1">
                <a:tableStyleId>{10A1B5D5-9B99-4C35-A422-299274C87663}</a:tableStyleId>
              </a:tblPr>
              <a:tblGrid>
                <a:gridCol w="4536504"/>
              </a:tblGrid>
              <a:tr h="600380">
                <a:tc>
                  <a:txBody>
                    <a:bodyPr/>
                    <a:lstStyle/>
                    <a:p>
                      <a:r>
                        <a:rPr lang="es-MX" sz="2000" b="1" dirty="0" smtClean="0">
                          <a:solidFill>
                            <a:schemeClr val="tx1"/>
                          </a:solidFill>
                        </a:rPr>
                        <a:t>Conclusión general</a:t>
                      </a:r>
                      <a:endParaRPr lang="es-E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2429">
                <a:tc>
                  <a:txBody>
                    <a:bodyPr/>
                    <a:lstStyle/>
                    <a:p>
                      <a:endParaRPr lang="es-MX" dirty="0" smtClean="0"/>
                    </a:p>
                    <a:p>
                      <a:endParaRPr lang="es-MX" dirty="0" smtClean="0"/>
                    </a:p>
                    <a:p>
                      <a:endParaRPr lang="es-MX" dirty="0" smtClean="0"/>
                    </a:p>
                    <a:p>
                      <a:endParaRPr lang="es-MX" dirty="0" smtClean="0"/>
                    </a:p>
                    <a:p>
                      <a:endParaRPr lang="es-MX" dirty="0" smtClean="0"/>
                    </a:p>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AutoShape 4" descr="data:image/jpeg;base64,/9j/4AAQSkZJRgABAQAAAQABAAD/2wCEAAkGBhQSEBUUEhQVFRUUFRQVFxcXFRQXFRQUFBUVFBQUFhQXHCYeFxkkGRQUHy8gJCcpLCwsFR4xNTAqNSYrLCkBCQoKBQUFDQUFDSkYEhgpKSkpKSkpKSkpKSkpKSkpKSkpKSkpKSkpKSkpKSkpKSkpKSkpKSkpKSkpKSkpKSkpKf/AABEIAL4BCgMBIgACEQEDEQH/xAAcAAABBQEBAQAAAAAAAAAAAAADAQIEBQYHAAj/xABAEAACAQIEBAMGBAQFAgcBAAABAgADEQQSITEFBkFRYXGBBxMikaHwMrHB0SNCYvEUM0NS4XKSFiRTY4KishX/xAAUAQEAAAAAAAAAAAAAAAAAAAAA/8QAFBEBAAAAAAAAAAAAAAAAAAAAAP/aAAwDAQACEQMRAD8A4bPT0UCB4T1o4COAgNAjrRQscFgNCx2WOAjgsBgWOtHBY7LAYFi5Y8LFywGBYuWPyxQsAeWetC5Z60AeWJlhSs9lgCyz2WFyxMsAWSJlhssTLADliFYUiIVgCyxMsLlnb/Z37PcGvDEr46glV8ReoMwN0pH4aYUgi1x8d/6h2EDhJWNKzRc68CTC42pTpEmkbPSJNz7t9lJ6kEMt+uW/WUYoEgkAkLa5ANhc2Fz0udNYALRpELaNKwBxI8iNIgJPT09AUCOAigRwED1ooWOCxwWAgWOAiqseFgNCxwWOCfp9do4CA3LFtHhI7LAYFjgseFjgkAeSLlhMsdkgBCxckLlnssAWSeyQ2WeKwA5ImWGyz2WAApEyQ5WNKQAFYmWHKRpWBa8l8tHHY6jh/wCVmzVDtainxVDfobaDxYT6E5sqJToBFAVUUKqjYKosAB2AFpUeyvkX/A4Q16q2xNdQSDoaVI6rT8DszeNh/LD43hj46r7pWKU0/wAx+y9l/rOtu1rnsQ5dhOSq/GMefdgrh6RWlUrG2Vct2ZUB/G92IsNri9p1Hi2AwWBwbYJKaCk6FXBF2ckW95Ubdn6g9Da1rCXuIxlHA4cUqKhERbKBsOt+5JNySdSSTOIc+80lyQDq1/QdTA50R9/rGFYbLGkQAkRpEKVjSIAysbCFY3LAIBHKIoWPAgIFjgsUCPAgIFjsscqx4WB9B+zLC4VsCuH93TK1KSe9BUH3rFbszn+bUnfYAWtaYLjvsyGD4nTWorNgalQlWub2Cl/cOw1Vri19yuo1Bt72b8eNMBb6obem4/Uek7Wj08XQKVBmVhqOvgVPQg63gYLm/wBmWGxWB99gKS0q1JSQlNbCsouTTYDd9SVbe+h0OnEQk+j+CV3wtdsO5vlOht+JSLq1vL6gzBe2jk8Uqq42ktkrtaqBstY6h/DOL3/qW+7QOXBY4LCBYoWAMJHBYQLFyQBZIuWFyT2WAHJFyQ3u57JABknisNliZYASkQpDFYmWAArN37KORGxmJWvUH/l6Dgm/+rVWzrTA6gXVm8LDqbZbhHBqmKrpQoi71GsOwG7O3ZQLk+An0lwPhQwdCnh8OFyUxqSDdidWqNtdmJJ9bbCBY49C9kU2/wBx7D942qqUKWVbKB9e5PcwlWplW/jfY99z18/OYDnTm+ysoPcQMx7QOa9SFO31nJsTWZ2LNufu0suLY81XJJ0/PxlcUgAKxhEOyxhWAAiNKwxWMIgCIiWhCIy0AgEIBPKseBA8BHqs8qwgWAgWECxQsIqwJXCMUadVSNASAfInf0ndeUeKHKuunr+k4EBOnch8dsq5t9j5jSB03mDh+fJiKYu9MWYDdqd7/NSSfImTP8JTxeFajVAZHUqw8DsQehBsQehAMDQ4qLg7LYAm9ySf5R+fyhaS+5e6/wCW9yOyncr4Dt8ukD5v4/wJ8JiatCp+KmxAP+5TqjjwKkHwvbpIISdn9sHK4rUVxlLV6IC1LWIakSbNp1Rm+THtOOhIDMsULChIvu4AgsXLChIuSADJFyw2SeyQAZYmSHyRMkABSIVh8k3Xst5IOKrjEVV/gUW0uNKtQbKO6jc+g72DZ+yvkgYSiK9Vf49ZdjvSpnUL4E/CT5Ad5s8ZiUQa7+Zvf0hsXVyr6TEcd4iADrc/SBD5k5iyXCWBPi1/qZybmDiDM1s17/OXfMHF97dfvSQOWeSsTxByaahaYPx1nuKa9wP97f0j1IveBlisYVnaMXwLh2Bwr0DTSszqfeVagBqEgHVD/pAakBfUk6zjZWAApGMsOVg2WBHIjCJIKwZWAErG2hSsZlgFAj1WeVYVVgeCwirPAR6iB4LCBZ4LCBYCBZZcGxjU3Fjv+fSQlWWnBuXq+KLChTL5ACfiRbXvYAsRcmxsBrpA6fy5zY9gCQBppdN+5zC/1m6wLrWp2bKQdwoOnUG9z5zhvCa7JUKVVZHQ2ZWBUjpqDYidE4HxiwFmH/dr9YGsw2EyMVPkQL5WU91N9/3nCOcOXzg8ZVpWsmYtT7Gk2qW8vw//ABn0BTrCsoKn4hrpp6eUxntU5eNfCriFX+Jh759NTRP4vPKbN5ZoHG8kcEhAkcEgCyz2WHCT2SAHLPZYbJPZYAMsTJNFR4XSw+U4tXZjr7hWyFV6e8fcMf8AYLEdT0l/T4Rw3F07UVfD1Lb+8Z1B7Ojk3HiCIFFyNyUcfXIYlaNOxqMNze9qa/1Gx16DXtfvGGwtOhTWnTAREAVVGgAHQTEcjucBhMlRRmarUJsQQdcikHqMqA+RE01biquLj77QJOKxa2N95zvmfHZnFOmpZ2NgAAbk7AdyZpcRjswyi19bXsb/ANO+hmGONVMb7wU7GixLKbqTpZhl6EA3gSeDey0VX95jqlha4o0jci2pV6u22+Txs20tOZebKWHoCjhgqU0WyhNAANrev5zPcR9olV7hciL2QC//AHHUzE8SxxqMddL3gB4rxZ6zEsTrK1lkgrBssCOVjCIciMYQI7LBsskMINlgR2WNyQrCNywCKsKFiKsIogKqwiieAhFEDwWFCxFWFVYCKsuuAcbbDk5SQCQfUd5VqsKqwOq8O45Q4jTyVwDb4VqWHvKZ7qx107bHrIfCaSo7K9rqzLfXXKSLgXO9pg+H4xqTXXS9r/v5zX0MeKgLIVUk3YnpYC7EgePU9YG94bjVUjLYev76TS06i1E6EMLEHUG+4t1E5fgcaToLkd+/z2ml4ZzEtI2dxva3n49YHO+eOUv8FiPgF6NS7Uz270ye6307gjxmdyzufFMDTxtCpQYi1syNvkcXyt+/gSJxathSjsjCzKxUjsymxF/MQIwSL7uHCRfdwI+SXvLNFUFWuwu1JQKI/wDea9nt/SAT5kHpKr3c0vLeDDUHJ2Dk/wD0W36QKbA8HfE1SWJsNWY9u8r8Zivc1zkOWxtpcWH3rNhxXHLhaAppoz6sb6k9PSc+4niEZr6k/n2gdU5W4h70BXJJXv8AK9pcVaVjmXbqPDaYzlR298LKba/F/L5GdBwrBtLX8oEalQVviy38L2P35yn5s4OpIr01P4ctS/4gBoGNtCtja42sNppjh1vcG3zhaFdqepNx1vr/AGgfPLU7XF762gmSdn5h9nWGxYL4W2HrHW2Uik563QfhPivqDMfhfZNjnYhkp0wD+JqgIPiAmYn1AgYVkhuH8GrYh8tCk9VhuEUtb/qOy+tp2HgnsXoJZsVUasd8i/w6fkbHO3zHlNvh8KlBBTo01poLAKihVFza9h+cDgtL2UcSYX/w+XwarRB+WeU3G+T8XhQTiMPURRu9g1P1qISo9TPofEcw5SRoSCw37EiR8LzHnOUpdT8JJKga7g330gfMbLBkTtHPPsvoVFatgbU6ouTQ/wBOoeoQf6bb2H4SdLDecbZYEdhB5YdljLQCqIRVjUEKogaflTkh8WPeO3uqINs5AJcjcICQNNixNr99QN5w/krhiaFTVI3L1WNz/wBNMqv0lBhualp0lRDYABQL2sqi2nnt8+8iNzWpqAiwO2mnz7wNtX5I4c4sKOQnqj1VI+bEH1EznE/ZhpmwtXP1yVLA+QqCwv5gecsOXua7tYWOnUdSRb5tl/7TNngaYIBGoI3HoFv20F4HDsXw+pRfJVRkYdGFtO47jxGkYqT6AxnCaVdMlZFqL2YdfA9D4ixlXR5EwtI3WingXBqeX+YSB8oHK+A8uVMS3wgimv436AdlJ0LeHz0morcKUWV6iJTX8NKmc7adWK/DfuSb3vNZjsKL2Z2Fh+EiwA/psbW8tJAf3SjQDzt+d4FKMWAMlGmQP9xFz5yLV4STckm+9/Ea2sPSXVaxF7/LwtEoOCddt/8AiBacPxJWmjb3FuupG36Ss4jyYuJqNUVzRdjdgy5kYkasCCCvjvNLwGth8oU6EG4v3+7SFzDxGklY+8rZKYUMQD8Tk3uPLTaBjMdyNiKYJHu6oH/puC3kEYAk+AuZQ5I7j3ObYqutPCploodC17m27AdPMyRUuxLMbkkknuTufnAjZJpuXsaKeGqeBLf/AJ1lB7uW/LoBdqb/AIXBHzFjAic2YNqjoynMKiix+lj63lZyTy9TqYwnEjMlNSwXoXzALmA3G5t4CbvD8vKiGnXcgbU33ynsR2lRQ4GaFdmB0ykkj8OUXIObbt84Guq1kCgIoAGmgtGYWpY6WEZ7v+GpNjsdR8vOCFQ/y9CQfT1gXdLE3Ph6/dpPwuvQedtfSZ2hiWB6/fhLrCE7kjx19bQLtBHSpbjajQA72/5kXF8zKuvUdP8AiBfswAudJj+ZOb0p3VTc6W8SDdl89ZjOZ/aI7XUE27D95hcXjXqasfTr84GoxfNDZzc7kE9jpbMB4gfSPwnNIXQnQ6GYiprvr08fnBMIHR8bzbYB839J8wND6j6qe85jxGoHq1GGzO7DyZif1jmJta58rwLCBHYRkMwg7QCoIVRGIsMogKFvHDBqeh+Zj0WFRYDsOXQfAxF++v8AabLljnt6LBag0OngfKZJRCe7BFjA7hhOZEqKCh9D085YLxFWGpG3h5aTiPCuJ+7+F3J7XAtbv4zUcP4nTa2V9foflA1HFqt9j9e2g9fO3n0lHUfx+9esXG46w7/ff6zP18e2bS+sC/DLbe8WpxJdtBpM7TxL31/vGYirfrAt6vEyNj99JBxzU61vfAN2zdO/6Steufv9oLi+KKYdn3KqSPOBZ0MBQp5srIr20W+ptqVFhoetiReOCTJ8l3r1DUYf5YvuTdmuAfox+U2opwI2SPpMVYMNwQYf3c8acDQYjHjE0rA9NR1uOspK1Sovu6HvSwd7keC6m5+Q9ZBfDOGzU3y33FtPOE4bgX/xSu12sm5HUk3sOg2+UDVpiXYgGwXTbrLRNOnnY6b97Xva0gVT8NrbeP3+kEldiCPy06de0CbicUAbHcnp/wAfrDYSuxFyMq+O1h2lMMYlEDOQQAdCdQB66mZzjHNT1brSNlHoIGo43zRSpj4bE+kx3FOdcwIt9d5n8XWJ3a8FhcJf429B+sB1QljmItfYdvE+MGyyS6wLCBGcQLCSWWCqLAisIJlkhhAsIAGEZaFYRloBEhVEGohkEAiCHRYJBDqIBFEMojEEMogJUwyuLMPLuPEGV4z0XtfTcG+/j3vLhBFxODDrY79PP9oB+G80lQFfUfnLO1Or8SE3vt29ZigCjFSCO4/UaSdha7pYoSR2vf1It+cDTnDHUWPnuNZVvUsSD3/4lnwfjat8Li1976dLesmY7hCOuanrrAoJYYRMyjruDfW+mo10kV6GU2IMdhcQAbE3Hp02/OAfhdLBYdqgs1Fnyk2IancXsQp+JQcx0zEbWHSW/u+xBHQjYjoR4SJ/4eo4orncLbe1gT5X9Za1MKEOVSCq6C21hoP2gRckQ05KyRMkCLkl3hFyIjdcoPW+t7XlYactsJcqouNALeXY6fd4FhTp5jmNrDcG2o8z96yv4vzFTprkQC4vr1++sJjKpCaXAGlrD777TN1qJNyfH19bfvAoOJ1ma9Sob72UnT5ytq49iNB8rGWnG0Xrm9AP3kHhXDfjL5WAUaZjrc9bDaAPC4Bj8VT0Ww37n9pLdZLcQLLAhusCwkuosjuIEZxAsJIcQLrAjMIFxJNQQDiBHYRmWFYQdoBEhkEEkOggFQQ6CCpwyCAVRDoIJBJCCAWmIdBB0xD0xAHiuHrVFnHkRoRKr/8AnPh2F/jpsbXAAsTtcdPO/wApoKax9bCiohQ7MLfsfnaBWtwlW1sB63P36y04YxQWuxHqB6GQuFVWsV6roQRLbDHUE6A+B+WkCxxHCxXTbKe5trpMpxnl6vSBYC412m9wrLb8V+umnjaTKrJl/Q/27+UDjtCjimP8NKp8la3z2m75e4fUp0f4342N7XvlFgACRudL+s0dWiCgPUAd/nr5wIpwI/u4hpyX7uIacCE1OIX0AsdNtPnfTaSmpwNQW26QDWutzpp1PXwA1kOphyTqR8gbfQx1LFAjfw6/LbeEAGW4/l6dz0+sDN8XoE1AoJHoL+mmktOFcNU02QA3ykA679PrExVMFww+9t/Uy14dSym5tr5wMhUWAcS/5l4f7usTb4anxjzP4h8/zEo3ECNUEjOJLcSO4gRWEC4khxAuIEeoJHcSS0A0COwg7QrxloDkEOkCkOkAyQ6QKw6QCoJIQQCCSKcCQgh0ECkPTEA9OSaYkdJKpiBWlfd1swGjGx/SW41O3bvYfnIOMpG+g+xJOF2FwO21/r0gXGCqWG5AO/57fe5kl2J8bdPPtr6bSNg6IG5+z2/tDswW47npofnANRxJGVOttT5XOnraSVpyDhDmcXJuB9Psky1SnAH7qNZJMFKMdIEF0gKiSa6yNUECjb4KpHQ/f35Qq4oqO6/PTXr11heI4e9j1HXwkD3mt+oFzbqO3n4wJ2bXUC4sb9x117ywoPsPM/p+plGte+2gv9ZbYSsL677b+HTvAmcZwZrUCoHx0/iXxGzAen5CYRxOjYXEXO/Sx8AbHaZTmfhmRy4/Cx1t0be/qNfO8DOuJGqCSnkeoIEZxAPJFSAeBHYQDiSHgKkCO0HCvBwHLDJApDJAkLDrALDpAOkPTkdJISBJSSEkdIemYEmnJVKRUklIAWqam/396x1Kmx62ufpBUU19Ia9rfT1J1gWtC4H/AD99YesbgZuptpfr1++8i0iBprpY+Ha2/eEJ0BH8x2PS36QJHDR/FvuMttux+/CX9OZvhuItUt3/ALiaJDAlrA1J7PGO0AFWRakkVDI1VoEXELcEdxKFaxuVIGm19e9h36fWX1WUHFKeWoG6Hf03gSKIFwdtL2P117byYaga3TYHUjxHntIAI0BH1P6/lJNB83kdB4dYFrhnuB+enzk7G4RalKx2YZT4dm9DrKrD1Og8f1t5dJZYerbQ69Pv5wMDjcM1N2Rt1NvPsR4ESFVm05r4cGpe9/mp2B/qUmw9QT+cxVQwI9SAeHqGR3gBYQFSHeAqQAPBwjxloH//2Q=="/>
          <p:cNvSpPr>
            <a:spLocks noChangeAspect="1" noChangeArrowheads="1"/>
          </p:cNvSpPr>
          <p:nvPr/>
        </p:nvSpPr>
        <p:spPr bwMode="auto">
          <a:xfrm>
            <a:off x="0" y="-1106488"/>
            <a:ext cx="2533650" cy="180975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6" descr="data:image/jpeg;base64,/9j/4AAQSkZJRgABAQAAAQABAAD/2wCEAAkGBhQSEBUUEhQVFRUUFRQVFxcXFRQXFRQUFBUVFBQUFhQXHCYeFxkkGRQUHy8gJCcpLCwsFR4xNTAqNSYrLCkBCQoKBQUFDQUFDSkYEhgpKSkpKSkpKSkpKSkpKSkpKSkpKSkpKSkpKSkpKSkpKSkpKSkpKSkpKSkpKSkpKSkpKf/AABEIAL4BCgMBIgACEQEDEQH/xAAcAAABBQEBAQAAAAAAAAAAAAADAQIEBQYHAAj/xABAEAACAQIEBAMGBAQFAgcBAAABAgADEQQSITEFBkFRYXGBBxMikaHwMrHB0SNCYvEUM0NS4XKSFiRTY4KishX/xAAUAQEAAAAAAAAAAAAAAAAAAAAA/8QAFBEBAAAAAAAAAAAAAAAAAAAAAP/aAAwDAQACEQMRAD8A4bPT0UCB4T1o4COAgNAjrRQscFgNCx2WOAjgsBgWOtHBY7LAYFi5Y8LFywGBYuWPyxQsAeWetC5Z60AeWJlhSs9lgCyz2WFyxMsAWSJlhssTLADliFYUiIVgCyxMsLlnb/Z37PcGvDEr46glV8ReoMwN0pH4aYUgi1x8d/6h2EDhJWNKzRc68CTC42pTpEmkbPSJNz7t9lJ6kEMt+uW/WUYoEgkAkLa5ANhc2Fz0udNYALRpELaNKwBxI8iNIgJPT09AUCOAigRwED1ooWOCxwWAgWOAiqseFgNCxwWOCfp9do4CA3LFtHhI7LAYFjgseFjgkAeSLlhMsdkgBCxckLlnssAWSeyQ2WeKwA5ImWGyz2WAApEyQ5WNKQAFYmWHKRpWBa8l8tHHY6jh/wCVmzVDtainxVDfobaDxYT6E5sqJToBFAVUUKqjYKosAB2AFpUeyvkX/A4Q16q2xNdQSDoaVI6rT8DszeNh/LD43hj46r7pWKU0/wAx+y9l/rOtu1rnsQ5dhOSq/GMefdgrh6RWlUrG2Vct2ZUB/G92IsNri9p1Hi2AwWBwbYJKaCk6FXBF2ckW95Ubdn6g9Da1rCXuIxlHA4cUqKhERbKBsOt+5JNySdSSTOIc+80lyQDq1/QdTA50R9/rGFYbLGkQAkRpEKVjSIAysbCFY3LAIBHKIoWPAgIFjgsUCPAgIFjsscqx4WB9B+zLC4VsCuH93TK1KSe9BUH3rFbszn+bUnfYAWtaYLjvsyGD4nTWorNgalQlWub2Cl/cOw1Vri19yuo1Bt72b8eNMBb6obem4/Uek7Wj08XQKVBmVhqOvgVPQg63gYLm/wBmWGxWB99gKS0q1JSQlNbCsouTTYDd9SVbe+h0OnEQk+j+CV3wtdsO5vlOht+JSLq1vL6gzBe2jk8Uqq42ktkrtaqBstY6h/DOL3/qW+7QOXBY4LCBYoWAMJHBYQLFyQBZIuWFyT2WAHJFyQ3u57JABknisNliZYASkQpDFYmWAArN37KORGxmJWvUH/l6Dgm/+rVWzrTA6gXVm8LDqbZbhHBqmKrpQoi71GsOwG7O3ZQLk+An0lwPhQwdCnh8OFyUxqSDdidWqNtdmJJ9bbCBY49C9kU2/wBx7D942qqUKWVbKB9e5PcwlWplW/jfY99z18/OYDnTm+ysoPcQMx7QOa9SFO31nJsTWZ2LNufu0suLY81XJJ0/PxlcUgAKxhEOyxhWAAiNKwxWMIgCIiWhCIy0AgEIBPKseBA8BHqs8qwgWAgWECxQsIqwJXCMUadVSNASAfInf0ndeUeKHKuunr+k4EBOnch8dsq5t9j5jSB03mDh+fJiKYu9MWYDdqd7/NSSfImTP8JTxeFajVAZHUqw8DsQehBsQehAMDQ4qLg7LYAm9ySf5R+fyhaS+5e6/wCW9yOyncr4Dt8ukD5v4/wJ8JiatCp+KmxAP+5TqjjwKkHwvbpIISdn9sHK4rUVxlLV6IC1LWIakSbNp1Rm+THtOOhIDMsULChIvu4AgsXLChIuSADJFyw2SeyQAZYmSHyRMkABSIVh8k3Xst5IOKrjEVV/gUW0uNKtQbKO6jc+g72DZ+yvkgYSiK9Vf49ZdjvSpnUL4E/CT5Ad5s8ZiUQa7+Zvf0hsXVyr6TEcd4iADrc/SBD5k5iyXCWBPi1/qZybmDiDM1s17/OXfMHF97dfvSQOWeSsTxByaahaYPx1nuKa9wP97f0j1IveBlisYVnaMXwLh2Bwr0DTSszqfeVagBqEgHVD/pAakBfUk6zjZWAApGMsOVg2WBHIjCJIKwZWAErG2hSsZlgFAj1WeVYVVgeCwirPAR6iB4LCBZ4LCBYCBZZcGxjU3Fjv+fSQlWWnBuXq+KLChTL5ACfiRbXvYAsRcmxsBrpA6fy5zY9gCQBppdN+5zC/1m6wLrWp2bKQdwoOnUG9z5zhvCa7JUKVVZHQ2ZWBUjpqDYidE4HxiwFmH/dr9YGsw2EyMVPkQL5WU91N9/3nCOcOXzg8ZVpWsmYtT7Gk2qW8vw//ABn0BTrCsoKn4hrpp6eUxntU5eNfCriFX+Jh759NTRP4vPKbN5ZoHG8kcEhAkcEgCyz2WHCT2SAHLPZYbJPZYAMsTJNFR4XSw+U4tXZjr7hWyFV6e8fcMf8AYLEdT0l/T4Rw3F07UVfD1Lb+8Z1B7Ojk3HiCIFFyNyUcfXIYlaNOxqMNze9qa/1Gx16DXtfvGGwtOhTWnTAREAVVGgAHQTEcjucBhMlRRmarUJsQQdcikHqMqA+RE01biquLj77QJOKxa2N95zvmfHZnFOmpZ2NgAAbk7AdyZpcRjswyi19bXsb/ANO+hmGONVMb7wU7GixLKbqTpZhl6EA3gSeDey0VX95jqlha4o0jci2pV6u22+Txs20tOZebKWHoCjhgqU0WyhNAANrev5zPcR9olV7hciL2QC//AHHUzE8SxxqMddL3gB4rxZ6zEsTrK1lkgrBssCOVjCIciMYQI7LBsskMINlgR2WNyQrCNywCKsKFiKsIogKqwiieAhFEDwWFCxFWFVYCKsuuAcbbDk5SQCQfUd5VqsKqwOq8O45Q4jTyVwDb4VqWHvKZ7qx107bHrIfCaSo7K9rqzLfXXKSLgXO9pg+H4xqTXXS9r/v5zX0MeKgLIVUk3YnpYC7EgePU9YG94bjVUjLYev76TS06i1E6EMLEHUG+4t1E5fgcaToLkd+/z2ml4ZzEtI2dxva3n49YHO+eOUv8FiPgF6NS7Uz270ye6307gjxmdyzufFMDTxtCpQYi1syNvkcXyt+/gSJxathSjsjCzKxUjsymxF/MQIwSL7uHCRfdwI+SXvLNFUFWuwu1JQKI/wDea9nt/SAT5kHpKr3c0vLeDDUHJ2Dk/wD0W36QKbA8HfE1SWJsNWY9u8r8Zivc1zkOWxtpcWH3rNhxXHLhaAppoz6sb6k9PSc+4niEZr6k/n2gdU5W4h70BXJJXv8AK9pcVaVjmXbqPDaYzlR298LKba/F/L5GdBwrBtLX8oEalQVviy38L2P35yn5s4OpIr01P4ctS/4gBoGNtCtja42sNppjh1vcG3zhaFdqepNx1vr/AGgfPLU7XF762gmSdn5h9nWGxYL4W2HrHW2Uik563QfhPivqDMfhfZNjnYhkp0wD+JqgIPiAmYn1AgYVkhuH8GrYh8tCk9VhuEUtb/qOy+tp2HgnsXoJZsVUasd8i/w6fkbHO3zHlNvh8KlBBTo01poLAKihVFza9h+cDgtL2UcSYX/w+XwarRB+WeU3G+T8XhQTiMPURRu9g1P1qISo9TPofEcw5SRoSCw37EiR8LzHnOUpdT8JJKga7g330gfMbLBkTtHPPsvoVFatgbU6ouTQ/wBOoeoQf6bb2H4SdLDecbZYEdhB5YdljLQCqIRVjUEKogaflTkh8WPeO3uqINs5AJcjcICQNNixNr99QN5w/krhiaFTVI3L1WNz/wBNMqv0lBhualp0lRDYABQL2sqi2nnt8+8iNzWpqAiwO2mnz7wNtX5I4c4sKOQnqj1VI+bEH1EznE/ZhpmwtXP1yVLA+QqCwv5gecsOXua7tYWOnUdSRb5tl/7TNngaYIBGoI3HoFv20F4HDsXw+pRfJVRkYdGFtO47jxGkYqT6AxnCaVdMlZFqL2YdfA9D4ixlXR5EwtI3WingXBqeX+YSB8oHK+A8uVMS3wgimv436AdlJ0LeHz0morcKUWV6iJTX8NKmc7adWK/DfuSb3vNZjsKL2Z2Fh+EiwA/psbW8tJAf3SjQDzt+d4FKMWAMlGmQP9xFz5yLV4STckm+9/Ea2sPSXVaxF7/LwtEoOCddt/8AiBacPxJWmjb3FuupG36Ss4jyYuJqNUVzRdjdgy5kYkasCCCvjvNLwGth8oU6EG4v3+7SFzDxGklY+8rZKYUMQD8Tk3uPLTaBjMdyNiKYJHu6oH/puC3kEYAk+AuZQ5I7j3ObYqutPCploodC17m27AdPMyRUuxLMbkkknuTufnAjZJpuXsaKeGqeBLf/AJ1lB7uW/LoBdqb/AIXBHzFjAic2YNqjoynMKiix+lj63lZyTy9TqYwnEjMlNSwXoXzALmA3G5t4CbvD8vKiGnXcgbU33ynsR2lRQ4GaFdmB0ykkj8OUXIObbt84Guq1kCgIoAGmgtGYWpY6WEZ7v+GpNjsdR8vOCFQ/y9CQfT1gXdLE3Ph6/dpPwuvQedtfSZ2hiWB6/fhLrCE7kjx19bQLtBHSpbjajQA72/5kXF8zKuvUdP8AiBfswAudJj+ZOb0p3VTc6W8SDdl89ZjOZ/aI7XUE27D95hcXjXqasfTr84GoxfNDZzc7kE9jpbMB4gfSPwnNIXQnQ6GYiprvr08fnBMIHR8bzbYB839J8wND6j6qe85jxGoHq1GGzO7DyZif1jmJta58rwLCBHYRkMwg7QCoIVRGIsMogKFvHDBqeh+Zj0WFRYDsOXQfAxF++v8AabLljnt6LBag0OngfKZJRCe7BFjA7hhOZEqKCh9D085YLxFWGpG3h5aTiPCuJ+7+F3J7XAtbv4zUcP4nTa2V9foflA1HFqt9j9e2g9fO3n0lHUfx+9esXG46w7/ff6zP18e2bS+sC/DLbe8WpxJdtBpM7TxL31/vGYirfrAt6vEyNj99JBxzU61vfAN2zdO/6Steufv9oLi+KKYdn3KqSPOBZ0MBQp5srIr20W+ptqVFhoetiReOCTJ8l3r1DUYf5YvuTdmuAfox+U2opwI2SPpMVYMNwQYf3c8acDQYjHjE0rA9NR1uOspK1Sovu6HvSwd7keC6m5+Q9ZBfDOGzU3y33FtPOE4bgX/xSu12sm5HUk3sOg2+UDVpiXYgGwXTbrLRNOnnY6b97Xva0gVT8NrbeP3+kEldiCPy06de0CbicUAbHcnp/wAfrDYSuxFyMq+O1h2lMMYlEDOQQAdCdQB66mZzjHNT1brSNlHoIGo43zRSpj4bE+kx3FOdcwIt9d5n8XWJ3a8FhcJf429B+sB1QljmItfYdvE+MGyyS6wLCBGcQLCSWWCqLAisIJlkhhAsIAGEZaFYRloBEhVEGohkEAiCHRYJBDqIBFEMojEEMogJUwyuLMPLuPEGV4z0XtfTcG+/j3vLhBFxODDrY79PP9oB+G80lQFfUfnLO1Or8SE3vt29ZigCjFSCO4/UaSdha7pYoSR2vf1It+cDTnDHUWPnuNZVvUsSD3/4lnwfjat8Li1976dLesmY7hCOuanrrAoJYYRMyjruDfW+mo10kV6GU2IMdhcQAbE3Hp02/OAfhdLBYdqgs1Fnyk2IancXsQp+JQcx0zEbWHSW/u+xBHQjYjoR4SJ/4eo4orncLbe1gT5X9Za1MKEOVSCq6C21hoP2gRckQ05KyRMkCLkl3hFyIjdcoPW+t7XlYactsJcqouNALeXY6fd4FhTp5jmNrDcG2o8z96yv4vzFTprkQC4vr1++sJjKpCaXAGlrD777TN1qJNyfH19bfvAoOJ1ma9Sob72UnT5ytq49iNB8rGWnG0Xrm9AP3kHhXDfjL5WAUaZjrc9bDaAPC4Bj8VT0Ww37n9pLdZLcQLLAhusCwkuosjuIEZxAsJIcQLrAjMIFxJNQQDiBHYRmWFYQdoBEhkEEkOggFQQ6CCpwyCAVRDoIJBJCCAWmIdBB0xD0xAHiuHrVFnHkRoRKr/8AnPh2F/jpsbXAAsTtcdPO/wApoKax9bCiohQ7MLfsfnaBWtwlW1sB63P36y04YxQWuxHqB6GQuFVWsV6roQRLbDHUE6A+B+WkCxxHCxXTbKe5trpMpxnl6vSBYC412m9wrLb8V+umnjaTKrJl/Q/27+UDjtCjimP8NKp8la3z2m75e4fUp0f4342N7XvlFgACRudL+s0dWiCgPUAd/nr5wIpwI/u4hpyX7uIacCE1OIX0AsdNtPnfTaSmpwNQW26QDWutzpp1PXwA1kOphyTqR8gbfQx1LFAjfw6/LbeEAGW4/l6dz0+sDN8XoE1AoJHoL+mmktOFcNU02QA3ykA679PrExVMFww+9t/Uy14dSym5tr5wMhUWAcS/5l4f7usTb4anxjzP4h8/zEo3ECNUEjOJLcSO4gRWEC4khxAuIEeoJHcSS0A0COwg7QrxloDkEOkCkOkAyQ6QKw6QCoJIQQCCSKcCQgh0ECkPTEA9OSaYkdJKpiBWlfd1swGjGx/SW41O3bvYfnIOMpG+g+xJOF2FwO21/r0gXGCqWG5AO/57fe5kl2J8bdPPtr6bSNg6IG5+z2/tDswW47npofnANRxJGVOttT5XOnraSVpyDhDmcXJuB9Psky1SnAH7qNZJMFKMdIEF0gKiSa6yNUECjb4KpHQ/f35Qq4oqO6/PTXr11heI4e9j1HXwkD3mt+oFzbqO3n4wJ2bXUC4sb9x117ywoPsPM/p+plGte+2gv9ZbYSsL677b+HTvAmcZwZrUCoHx0/iXxGzAen5CYRxOjYXEXO/Sx8AbHaZTmfhmRy4/Cx1t0be/qNfO8DOuJGqCSnkeoIEZxAPJFSAeBHYQDiSHgKkCO0HCvBwHLDJApDJAkLDrALDpAOkPTkdJISBJSSEkdIemYEmnJVKRUklIAWqam/396x1Kmx62ufpBUU19Ia9rfT1J1gWtC4H/AD99YesbgZuptpfr1++8i0iBprpY+Ha2/eEJ0BH8x2PS36QJHDR/FvuMttux+/CX9OZvhuItUt3/ALiaJDAlrA1J7PGO0AFWRakkVDI1VoEXELcEdxKFaxuVIGm19e9h36fWX1WUHFKeWoG6Hf03gSKIFwdtL2P117byYaga3TYHUjxHntIAI0BH1P6/lJNB83kdB4dYFrhnuB+enzk7G4RalKx2YZT4dm9DrKrD1Og8f1t5dJZYerbQ69Pv5wMDjcM1N2Rt1NvPsR4ESFVm05r4cGpe9/mp2B/qUmw9QT+cxVQwI9SAeHqGR3gBYQFSHeAqQAPBwjxloH//2Q=="/>
          <p:cNvSpPr>
            <a:spLocks noChangeAspect="1" noChangeArrowheads="1"/>
          </p:cNvSpPr>
          <p:nvPr/>
        </p:nvSpPr>
        <p:spPr bwMode="auto">
          <a:xfrm>
            <a:off x="152400" y="-954088"/>
            <a:ext cx="2533650" cy="180975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8" descr="data:image/jpeg;base64,/9j/4AAQSkZJRgABAQAAAQABAAD/2wCEAAkGBhQSEBUUEhQVFRUUFRQVFxcXFRQXFRQUFBUVFBQUFhQXHCYeFxkkGRQUHy8gJCcpLCwsFR4xNTAqNSYrLCkBCQoKBQUFDQUFDSkYEhgpKSkpKSkpKSkpKSkpKSkpKSkpKSkpKSkpKSkpKSkpKSkpKSkpKSkpKSkpKSkpKSkpKf/AABEIAL4BCgMBIgACEQEDEQH/xAAcAAABBQEBAQAAAAAAAAAAAAADAQIEBQYHAAj/xABAEAACAQIEBAMGBAQFAgcBAAABAgADEQQSITEFBkFRYXGBBxMikaHwMrHB0SNCYvEUM0NS4XKSFiRTY4KishX/xAAUAQEAAAAAAAAAAAAAAAAAAAAA/8QAFBEBAAAAAAAAAAAAAAAAAAAAAP/aAAwDAQACEQMRAD8A4bPT0UCB4T1o4COAgNAjrRQscFgNCx2WOAjgsBgWOtHBY7LAYFi5Y8LFywGBYuWPyxQsAeWetC5Z60AeWJlhSs9lgCyz2WFyxMsAWSJlhssTLADliFYUiIVgCyxMsLlnb/Z37PcGvDEr46glV8ReoMwN0pH4aYUgi1x8d/6h2EDhJWNKzRc68CTC42pTpEmkbPSJNz7t9lJ6kEMt+uW/WUYoEgkAkLa5ANhc2Fz0udNYALRpELaNKwBxI8iNIgJPT09AUCOAigRwED1ooWOCxwWAgWOAiqseFgNCxwWOCfp9do4CA3LFtHhI7LAYFjgseFjgkAeSLlhMsdkgBCxckLlnssAWSeyQ2WeKwA5ImWGyz2WAApEyQ5WNKQAFYmWHKRpWBa8l8tHHY6jh/wCVmzVDtainxVDfobaDxYT6E5sqJToBFAVUUKqjYKosAB2AFpUeyvkX/A4Q16q2xNdQSDoaVI6rT8DszeNh/LD43hj46r7pWKU0/wAx+y9l/rOtu1rnsQ5dhOSq/GMefdgrh6RWlUrG2Vct2ZUB/G92IsNri9p1Hi2AwWBwbYJKaCk6FXBF2ckW95Ubdn6g9Da1rCXuIxlHA4cUqKhERbKBsOt+5JNySdSSTOIc+80lyQDq1/QdTA50R9/rGFYbLGkQAkRpEKVjSIAysbCFY3LAIBHKIoWPAgIFjgsUCPAgIFjsscqx4WB9B+zLC4VsCuH93TK1KSe9BUH3rFbszn+bUnfYAWtaYLjvsyGD4nTWorNgalQlWub2Cl/cOw1Vri19yuo1Bt72b8eNMBb6obem4/Uek7Wj08XQKVBmVhqOvgVPQg63gYLm/wBmWGxWB99gKS0q1JSQlNbCsouTTYDd9SVbe+h0OnEQk+j+CV3wtdsO5vlOht+JSLq1vL6gzBe2jk8Uqq42ktkrtaqBstY6h/DOL3/qW+7QOXBY4LCBYoWAMJHBYQLFyQBZIuWFyT2WAHJFyQ3u57JABknisNliZYASkQpDFYmWAArN37KORGxmJWvUH/l6Dgm/+rVWzrTA6gXVm8LDqbZbhHBqmKrpQoi71GsOwG7O3ZQLk+An0lwPhQwdCnh8OFyUxqSDdidWqNtdmJJ9bbCBY49C9kU2/wBx7D942qqUKWVbKB9e5PcwlWplW/jfY99z18/OYDnTm+ysoPcQMx7QOa9SFO31nJsTWZ2LNufu0suLY81XJJ0/PxlcUgAKxhEOyxhWAAiNKwxWMIgCIiWhCIy0AgEIBPKseBA8BHqs8qwgWAgWECxQsIqwJXCMUadVSNASAfInf0ndeUeKHKuunr+k4EBOnch8dsq5t9j5jSB03mDh+fJiKYu9MWYDdqd7/NSSfImTP8JTxeFajVAZHUqw8DsQehBsQehAMDQ4qLg7LYAm9ySf5R+fyhaS+5e6/wCW9yOyncr4Dt8ukD5v4/wJ8JiatCp+KmxAP+5TqjjwKkHwvbpIISdn9sHK4rUVxlLV6IC1LWIakSbNp1Rm+THtOOhIDMsULChIvu4AgsXLChIuSADJFyw2SeyQAZYmSHyRMkABSIVh8k3Xst5IOKrjEVV/gUW0uNKtQbKO6jc+g72DZ+yvkgYSiK9Vf49ZdjvSpnUL4E/CT5Ad5s8ZiUQa7+Zvf0hsXVyr6TEcd4iADrc/SBD5k5iyXCWBPi1/qZybmDiDM1s17/OXfMHF97dfvSQOWeSsTxByaahaYPx1nuKa9wP97f0j1IveBlisYVnaMXwLh2Bwr0DTSszqfeVagBqEgHVD/pAakBfUk6zjZWAApGMsOVg2WBHIjCJIKwZWAErG2hSsZlgFAj1WeVYVVgeCwirPAR6iB4LCBZ4LCBYCBZZcGxjU3Fjv+fSQlWWnBuXq+KLChTL5ACfiRbXvYAsRcmxsBrpA6fy5zY9gCQBppdN+5zC/1m6wLrWp2bKQdwoOnUG9z5zhvCa7JUKVVZHQ2ZWBUjpqDYidE4HxiwFmH/dr9YGsw2EyMVPkQL5WU91N9/3nCOcOXzg8ZVpWsmYtT7Gk2qW8vw//ABn0BTrCsoKn4hrpp6eUxntU5eNfCriFX+Jh759NTRP4vPKbN5ZoHG8kcEhAkcEgCyz2WHCT2SAHLPZYbJPZYAMsTJNFR4XSw+U4tXZjr7hWyFV6e8fcMf8AYLEdT0l/T4Rw3F07UVfD1Lb+8Z1B7Ojk3HiCIFFyNyUcfXIYlaNOxqMNze9qa/1Gx16DXtfvGGwtOhTWnTAREAVVGgAHQTEcjucBhMlRRmarUJsQQdcikHqMqA+RE01biquLj77QJOKxa2N95zvmfHZnFOmpZ2NgAAbk7AdyZpcRjswyi19bXsb/ANO+hmGONVMb7wU7GixLKbqTpZhl6EA3gSeDey0VX95jqlha4o0jci2pV6u22+Txs20tOZebKWHoCjhgqU0WyhNAANrev5zPcR9olV7hciL2QC//AHHUzE8SxxqMddL3gB4rxZ6zEsTrK1lkgrBssCOVjCIciMYQI7LBsskMINlgR2WNyQrCNywCKsKFiKsIogKqwiieAhFEDwWFCxFWFVYCKsuuAcbbDk5SQCQfUd5VqsKqwOq8O45Q4jTyVwDb4VqWHvKZ7qx107bHrIfCaSo7K9rqzLfXXKSLgXO9pg+H4xqTXXS9r/v5zX0MeKgLIVUk3YnpYC7EgePU9YG94bjVUjLYev76TS06i1E6EMLEHUG+4t1E5fgcaToLkd+/z2ml4ZzEtI2dxva3n49YHO+eOUv8FiPgF6NS7Uz270ye6307gjxmdyzufFMDTxtCpQYi1syNvkcXyt+/gSJxathSjsjCzKxUjsymxF/MQIwSL7uHCRfdwI+SXvLNFUFWuwu1JQKI/wDea9nt/SAT5kHpKr3c0vLeDDUHJ2Dk/wD0W36QKbA8HfE1SWJsNWY9u8r8Zivc1zkOWxtpcWH3rNhxXHLhaAppoz6sb6k9PSc+4niEZr6k/n2gdU5W4h70BXJJXv8AK9pcVaVjmXbqPDaYzlR298LKba/F/L5GdBwrBtLX8oEalQVviy38L2P35yn5s4OpIr01P4ctS/4gBoGNtCtja42sNppjh1vcG3zhaFdqepNx1vr/AGgfPLU7XF762gmSdn5h9nWGxYL4W2HrHW2Uik563QfhPivqDMfhfZNjnYhkp0wD+JqgIPiAmYn1AgYVkhuH8GrYh8tCk9VhuEUtb/qOy+tp2HgnsXoJZsVUasd8i/w6fkbHO3zHlNvh8KlBBTo01poLAKihVFza9h+cDgtL2UcSYX/w+XwarRB+WeU3G+T8XhQTiMPURRu9g1P1qISo9TPofEcw5SRoSCw37EiR8LzHnOUpdT8JJKga7g330gfMbLBkTtHPPsvoVFatgbU6ouTQ/wBOoeoQf6bb2H4SdLDecbZYEdhB5YdljLQCqIRVjUEKogaflTkh8WPeO3uqINs5AJcjcICQNNixNr99QN5w/krhiaFTVI3L1WNz/wBNMqv0lBhualp0lRDYABQL2sqi2nnt8+8iNzWpqAiwO2mnz7wNtX5I4c4sKOQnqj1VI+bEH1EznE/ZhpmwtXP1yVLA+QqCwv5gecsOXua7tYWOnUdSRb5tl/7TNngaYIBGoI3HoFv20F4HDsXw+pRfJVRkYdGFtO47jxGkYqT6AxnCaVdMlZFqL2YdfA9D4ixlXR5EwtI3WingXBqeX+YSB8oHK+A8uVMS3wgimv436AdlJ0LeHz0morcKUWV6iJTX8NKmc7adWK/DfuSb3vNZjsKL2Z2Fh+EiwA/psbW8tJAf3SjQDzt+d4FKMWAMlGmQP9xFz5yLV4STckm+9/Ea2sPSXVaxF7/LwtEoOCddt/8AiBacPxJWmjb3FuupG36Ss4jyYuJqNUVzRdjdgy5kYkasCCCvjvNLwGth8oU6EG4v3+7SFzDxGklY+8rZKYUMQD8Tk3uPLTaBjMdyNiKYJHu6oH/puC3kEYAk+AuZQ5I7j3ObYqutPCploodC17m27AdPMyRUuxLMbkkknuTufnAjZJpuXsaKeGqeBLf/AJ1lB7uW/LoBdqb/AIXBHzFjAic2YNqjoynMKiix+lj63lZyTy9TqYwnEjMlNSwXoXzALmA3G5t4CbvD8vKiGnXcgbU33ynsR2lRQ4GaFdmB0ykkj8OUXIObbt84Guq1kCgIoAGmgtGYWpY6WEZ7v+GpNjsdR8vOCFQ/y9CQfT1gXdLE3Ph6/dpPwuvQedtfSZ2hiWB6/fhLrCE7kjx19bQLtBHSpbjajQA72/5kXF8zKuvUdP8AiBfswAudJj+ZOb0p3VTc6W8SDdl89ZjOZ/aI7XUE27D95hcXjXqasfTr84GoxfNDZzc7kE9jpbMB4gfSPwnNIXQnQ6GYiprvr08fnBMIHR8bzbYB839J8wND6j6qe85jxGoHq1GGzO7DyZif1jmJta58rwLCBHYRkMwg7QCoIVRGIsMogKFvHDBqeh+Zj0WFRYDsOXQfAxF++v8AabLljnt6LBag0OngfKZJRCe7BFjA7hhOZEqKCh9D085YLxFWGpG3h5aTiPCuJ+7+F3J7XAtbv4zUcP4nTa2V9foflA1HFqt9j9e2g9fO3n0lHUfx+9esXG46w7/ff6zP18e2bS+sC/DLbe8WpxJdtBpM7TxL31/vGYirfrAt6vEyNj99JBxzU61vfAN2zdO/6Steufv9oLi+KKYdn3KqSPOBZ0MBQp5srIr20W+ptqVFhoetiReOCTJ8l3r1DUYf5YvuTdmuAfox+U2opwI2SPpMVYMNwQYf3c8acDQYjHjE0rA9NR1uOspK1Sovu6HvSwd7keC6m5+Q9ZBfDOGzU3y33FtPOE4bgX/xSu12sm5HUk3sOg2+UDVpiXYgGwXTbrLRNOnnY6b97Xva0gVT8NrbeP3+kEldiCPy06de0CbicUAbHcnp/wAfrDYSuxFyMq+O1h2lMMYlEDOQQAdCdQB66mZzjHNT1brSNlHoIGo43zRSpj4bE+kx3FOdcwIt9d5n8XWJ3a8FhcJf429B+sB1QljmItfYdvE+MGyyS6wLCBGcQLCSWWCqLAisIJlkhhAsIAGEZaFYRloBEhVEGohkEAiCHRYJBDqIBFEMojEEMogJUwyuLMPLuPEGV4z0XtfTcG+/j3vLhBFxODDrY79PP9oB+G80lQFfUfnLO1Or8SE3vt29ZigCjFSCO4/UaSdha7pYoSR2vf1It+cDTnDHUWPnuNZVvUsSD3/4lnwfjat8Li1976dLesmY7hCOuanrrAoJYYRMyjruDfW+mo10kV6GU2IMdhcQAbE3Hp02/OAfhdLBYdqgs1Fnyk2IancXsQp+JQcx0zEbWHSW/u+xBHQjYjoR4SJ/4eo4orncLbe1gT5X9Za1MKEOVSCq6C21hoP2gRckQ05KyRMkCLkl3hFyIjdcoPW+t7XlYactsJcqouNALeXY6fd4FhTp5jmNrDcG2o8z96yv4vzFTprkQC4vr1++sJjKpCaXAGlrD777TN1qJNyfH19bfvAoOJ1ma9Sob72UnT5ytq49iNB8rGWnG0Xrm9AP3kHhXDfjL5WAUaZjrc9bDaAPC4Bj8VT0Ww37n9pLdZLcQLLAhusCwkuosjuIEZxAsJIcQLrAjMIFxJNQQDiBHYRmWFYQdoBEhkEEkOggFQQ6CCpwyCAVRDoIJBJCCAWmIdBB0xD0xAHiuHrVFnHkRoRKr/8AnPh2F/jpsbXAAsTtcdPO/wApoKax9bCiohQ7MLfsfnaBWtwlW1sB63P36y04YxQWuxHqB6GQuFVWsV6roQRLbDHUE6A+B+WkCxxHCxXTbKe5trpMpxnl6vSBYC412m9wrLb8V+umnjaTKrJl/Q/27+UDjtCjimP8NKp8la3z2m75e4fUp0f4342N7XvlFgACRudL+s0dWiCgPUAd/nr5wIpwI/u4hpyX7uIacCE1OIX0AsdNtPnfTaSmpwNQW26QDWutzpp1PXwA1kOphyTqR8gbfQx1LFAjfw6/LbeEAGW4/l6dz0+sDN8XoE1AoJHoL+mmktOFcNU02QA3ykA679PrExVMFww+9t/Uy14dSym5tr5wMhUWAcS/5l4f7usTb4anxjzP4h8/zEo3ECNUEjOJLcSO4gRWEC4khxAuIEeoJHcSS0A0COwg7QrxloDkEOkCkOkAyQ6QKw6QCoJIQQCCSKcCQgh0ECkPTEA9OSaYkdJKpiBWlfd1swGjGx/SW41O3bvYfnIOMpG+g+xJOF2FwO21/r0gXGCqWG5AO/57fe5kl2J8bdPPtr6bSNg6IG5+z2/tDswW47npofnANRxJGVOttT5XOnraSVpyDhDmcXJuB9Psky1SnAH7qNZJMFKMdIEF0gKiSa6yNUECjb4KpHQ/f35Qq4oqO6/PTXr11heI4e9j1HXwkD3mt+oFzbqO3n4wJ2bXUC4sb9x117ywoPsPM/p+plGte+2gv9ZbYSsL677b+HTvAmcZwZrUCoHx0/iXxGzAen5CYRxOjYXEXO/Sx8AbHaZTmfhmRy4/Cx1t0be/qNfO8DOuJGqCSnkeoIEZxAPJFSAeBHYQDiSHgKkCO0HCvBwHLDJApDJAkLDrALDpAOkPTkdJISBJSSEkdIemYEmnJVKRUklIAWqam/396x1Kmx62ufpBUU19Ia9rfT1J1gWtC4H/AD99YesbgZuptpfr1++8i0iBprpY+Ha2/eEJ0BH8x2PS36QJHDR/FvuMttux+/CX9OZvhuItUt3/ALiaJDAlrA1J7PGO0AFWRakkVDI1VoEXELcEdxKFaxuVIGm19e9h36fWX1WUHFKeWoG6Hf03gSKIFwdtL2P117byYaga3TYHUjxHntIAI0BH1P6/lJNB83kdB4dYFrhnuB+enzk7G4RalKx2YZT4dm9DrKrD1Og8f1t5dJZYerbQ69Pv5wMDjcM1N2Rt1NvPsR4ESFVm05r4cGpe9/mp2B/qUmw9QT+cxVQwI9SAeHqGR3gBYQFSHeAqQAPBwjxloH//2Q=="/>
          <p:cNvSpPr>
            <a:spLocks noChangeAspect="1" noChangeArrowheads="1"/>
          </p:cNvSpPr>
          <p:nvPr/>
        </p:nvSpPr>
        <p:spPr bwMode="auto">
          <a:xfrm>
            <a:off x="0" y="-3841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AutoShape 10" descr="data:image/jpeg;base64,/9j/4AAQSkZJRgABAQAAAQABAAD/2wCEAAkGBwgHBgkIBwgKCgkLDRYPDQwMDRsUFRAWIB0iIiAdHx8kKDQsJCYxJx8fLT0tMTU3Ojo6Iys/RD84QzQ5OjcBCgoKDQwNGg8PGjclHyU3Nzc3Nzc3Nzc3Nzc3Nzc3Nzc3Nzc3Nzc3Nzc3Nzc3Nzc3Nzc3Nzc3Nzc3Nzc3Nzc3N//AABEIAH4AjAMBIgACEQEDEQH/xAAcAAACAgMBAQAAAAAAAAAAAAAEBQAGAgMHAQj/xABCEAABAwMCAgUJBQYEBwAAAAABAgMEAAUREiEGMRMiQVFhFDJxdIGRlLLRBxVSVcFCRWJkk7ElMzShFiQ1Q1SCov/EABQBAQAAAAAAAAAAAAAAAAAAAAD/xAAUEQEAAAAAAAAAAAAAAAAAAAAA/9oADAMBAAIRAxEAPwDhwGalQU7vd3ubV5nttXGYhtElxKUpfUAkBRwAM0COpTAXq7n96TviF/WsxeLsf3pO+IX9aBZUpsLtdfzSd8Qv61kLrdPzOd8Sv60CepToXS6fmc74lf1r37zuf5nO+JX9aBJUp5953P8AM53xK/rU+87n+ZzviV/WgR1Kdm53T8znfEr+tYm6XQfvOd8Sv60CapVp4eZ4j4iuiLda7hLVIUlS+vLWlKUgbknO3Z76BnTb5AmPQ5VwnNvsrLbifKVHCh7aBJUpkbzdx+9J3xC/rWJvd3H70nfEL+tAARXlNbhKkS7NCclPuvuCS+kKdWVHGlrbJ9JpVQeimF9Tm/XH1t35zS8U1vSc3y4n+ad+c0ACU1sSnbNZpRRDA0OIXjOhQVg8jg8qDSUaPPGnkettz5VsS3X0JbWLfxTHt3EUZhk3i3tY3QCHkY80jvG+D2e2uf8A2mcKs22UzerU2U2y4nPRgbMO8ynwB3I9o7qDn4arIN0UlvwrINeFAL0dedHRnReFTovCgBLVYKao8teFWb7PuEzxNewiS2o26NhcojbUOxAPer+wPhQWz7L+G3bNw2/eXoqlzrsgNRG8dYNc/ZqIB9AFY3632fgq0XB+ahi4Xy5IUmQpwBSWkkY0N5/vzOK6XfLxBskFUlzQFIb0NoBHU25Dur5u4qvD99ubkl5RKMnSnsoKyUHAzzxWtSaMWg1qUig2P7WKH60/8jNL6ZStrJE9bf8AkZpbQeinV3Tm83A/zTvzmkoqwXNObvP9ad+c0AjaKIQism0UQ23QdA+ya9pgyzFfXpSVZSc11O52yHdLLLtslIREmDYjfoXOYUPbg1wfh23OzphTHkx2HUDKA+ogLP4c429tde4TuMqNqgXBhzKcBaTg6e0EEc/TQcWnW2Rbpz8KYjQ+wsoWP1HgRuPTWsNV1X7WeHVEsX2KgLSUhqSof/C/0PsrnKWqAHovCoWfCj+hphHt8droF3BD7geGpDDCglRR+Ikg4Hd+lAmt9slXOc1CgMl2S8cIQP7nuA7TXfLVa2eDeGm4cTC3ANb7wT/mLPM/oPAVWvs8TbLYZcy3BySH8ALWB0jKAN0nsO/d3U14mky51qkCMlwgJ1EpP7PafZQc9vhunGN2chwEFYRkvPOK0tsgfiV2c+XM9gqq8UWu2Wt9iNbZ65rqUESXCkJRr28wdg58yatN94vkOQ1WyAwiFHQop0tDGo8snvqjuI7z76BctFDrRTBYSdgQfbQ7iKAebtZovrT/AMjNLKa3AYtMUfzT/wAjNKqD0VZZ6c3Wf60986qrQq1TE/4nO9ad+dVAysfDN2vLfSW+GpbWcdKtQQnPgTjPso2fwnerYguSoCy2nmtpQcA9OknA8TXrfE89EaPHZQhLbCQlA7sVdeEOM4zq2412yy5yS4R1Se7ag500kYznxz3VfrQ/cTHZekoUlZSB0q+qNHZkn+1XdVr4fccXMahxTIO5cCE5PiKRy5LReI6FGc+cTk++gYW2+pkoXbJccvRXEELUvzVJ7Rj0Z91UG68PyoUp8Mxn3YiVno30oKklPZkjYH01ao9xYhOJdcQ29p/YPYKX8S32dc3FNWtbUOO4pOtwOdcJA81IOwyQd+dBVOhHbT69LRbLQhxhvpHn2ktqWN9KQkEig+iJJJ5k5p9CEN+1qS8yp19ICFNheDp7FDx3xQa+A7ZMt8FuZJDaG5KNSGdeVYJyknu2q+MtNLx0WkZ3KTuDVas7jS4LbTIXhJISVj9kbU3jyPJnkpU6pZPYBvQA3j7MIN1kiTHfNvUs5eQhPSIV4pBI0n3jwouFwVwzwux5W+0mS8n/AL03CyD/AAp5A+ypeONGLYC2uQ1qA2SBnHprlfEHENzvb6nJMlfRZ6iEnGBQdClXywXr/k58GC7FxjCmhqSf4SNwfEVx7i22wbbeHGbY645FUApHSYKkbnKSRzxjnWLusHOpXvoN7UolSiST2k0Cq6DFsj+tPfIzSmnF4GLdH9ae+Rmk9B6KuEtP+JTfWXfnNU8Vc5Q/xGZ6y785oMmU0a2gEYI2NDspo9hPKgOh3+VbHEpebQ6wdgvO4piqSm4rL0aQpQ7UZwRS0MIebLaxkKoZqA9EkIw6QhRw26Nik9xFAwlLWHVNqylSa1OwWnZMGbKmJYjR1EuJWklKj2EkcsHFPIjTtybDM3SXU+a6Bj30G7br9bpIEaEzKaVvlRBTjxBoGIY2zsfEdteeRpdcbSoEEnSCNudMmGXlsoVIS2l5QytLfmg9wrIslBBxyOaA6JGYiW9tsvFplgYKynf2VVb7xG4ypxqKossLOCvOFr+lWF9XlEfQoAYOwqvTLWmTdGUOf5YAKvHegrYjreX0r6Skc0pVuT6aweRTyfHVHkOMqG6FEUrfTzoFTyaCeTTN5NAPpoE18GLdG9Ze+RmklPb/ALW+L6y98jVIqD0VdZP/AFGZ6y785qlCrtJ2uUwH/wAl35zQEMij2ByoBkjvFMGFDI3FAwYFFush2MtPI4yPSKFYUkHzh76PDgDKsEEkcs0BdpcwW1tjGRhQFP0vuBY/ayNODVcgLCHNnAMcgMU1S+gymsuJB1DfVQOEMbcq1PM4FMWnWtO6kcu+hpLjf40++gQylKjyAUnqqGfQRXsZaFvhWBqI5ZrO6EKjr0KQVJGoDI3pbEfb88EdYfioDOKYWptuagDYBDuDvnsP6VUH010CI609HMd9YUhacEFW1Um8RfIZS2FKBHNCvxJPI0CV8UA+KPfI33FAPUCS/wD+gi+svfIzSKn3EH+gi+svfIzSGg9BxRv3xc/zGZ/XV9aBqUBv3vc/zGZ/XV9accPLmXQXEPXOclUaGp9vEvQCoKSnBKjgDrc/Cq1RkC4yYCJKYy0pElosu6m0r1IJBI6wONwOXdQWu4We8dIo226SCy1FZfe6afko1oQtRyNtI6Qb9uCR3BfIg8RMXBuAq4PqkLLoCUylbBskKUc/s9VRz2gVtRdeKH4LZUy+7Akt9FhiG2NbYAbKQUoOnqoSP/Ud1anXuIHr03c4UKc26htCY+Wy7pa0aUgkjCgU88jrZO29AQLFxQsthu4OOlxtbrYRLUStKUNubeJS6gihW4XEDt1atjVycckuoK0huYVAAAk5wc5ASdufvo6Zd+JFPpRBiSoiTHS0EJjhSuqyhtZQrT1cpQkkJxyHcKBdf4lVdjc3Isjy0DGvyFOBnfOkJ053znGc786De1ZeInAo/eiUBDZeWV3DGlvq4XjPmnUDnuNarXbeIrrFakRLg4UOPIZGZZylSlhCcjs6ygPbnlvWbly4snpdacTKeKm1R3dUVOopWQopUdOe7HcDtgGtMW4cTwYbUFhEtplpWttPkm6SlaV5BKc7KCTz7fGgPXw9xKi3Caq5rCSAvT5Us6UaVkqJ7ANBFazY+J0yhFeuKmZCkqWht2dgrbSFErTvunqq38KwXduL3mjqblFrASU+QpCdJCxjGjGkha9uW/gK1ou/FKlDAlLW2pxIK4iVKTqBStOSnYbnq8gd8ZoGiOHbupuM596yHUuaQUomEdJqS8oKQrcacMnnufDIpe1Z+JVu9Cm4LDgUltaDNILbi8aUK32Jzt2bHfY16zN4witstNsykoZbSGx5GlQSlIWkY6p7HVjPPreigHeJL4y6oPSVoeSEoWFsoCsoxpKsp3WNI6x623OgBdud1acU2ufMSpBKVAvq2I7OdYfe9z/MZn9dX1oRaitZUokknJJOSTWNBvkzJUvT5VIee0+b0jhVj0ZrRUqUEqVKlBKlSpQNIfEN4hR0x4lwfaZTpwhKthglQ29JPpzW5viu+tNNtIuTwQ0jQlO2AO7lvy7aS1KB5/xfxD0qXTdpJWkYCirJG2P1r08YcQnGbrIOOQOMePZ25Oe/J76VQG2XZKUyS4GsEqLYBVsCds+im4t1p6XAdnFGk56qAc5H+2CaDWji3iBsuFN0fBcOpZ2Oo4CcnbuFYK4ova5CHzcXulQClKttgdORy/hT7qI+7rONeXZ+w26qOeTXgttqA6zs3zQdkooMVcYcQqUlSrq+SkaRy2HdyrBriy+tLW43cnQtZJUrCckk57u8k+099YT4NvZiuuMOSSvILYWE4x1c5x4k/wC1KTz2oHqOM+I0JSlF2fASABjG2MAdncAKUTZkifJXJludI84crWQAVHvOK0VKCVKlSglSpUoP/9k="/>
          <p:cNvSpPr>
            <a:spLocks noChangeAspect="1" noChangeArrowheads="1"/>
          </p:cNvSpPr>
          <p:nvPr/>
        </p:nvSpPr>
        <p:spPr bwMode="auto">
          <a:xfrm>
            <a:off x="0" y="-833438"/>
            <a:ext cx="1333500" cy="120015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9" name="AutoShape 12" descr="data:image/jpeg;base64,/9j/4AAQSkZJRgABAQAAAQABAAD/2wCEAAkGBxQSEBUUEhQVFRUVFBQVFBUVFBUUFRUWFBQWFhUXFBQYHCggGBslHBQXITEiJSkrLi4uGCAzODMtNywtLisBCgoKBQUFDgUFDisZExkrKysrKysrKysrKysrKysrKysrKysrKysrKysrKysrKysrKysrKysrKysrKysrKysrK//AABEIANUA7QMBIgACEQEDEQH/xAAcAAACAgMBAQAAAAAAAAAAAAAABQMEAQIGBwj/xABFEAACAQIDAwYKBwYGAwEAAAABAgMAEQQSIQUGMRMiQVFh0wcVMlJxdIGRlLQUIzNCc5OxU6HB0eHwF0NUYnLjJIOSsv/EABQBAQAAAAAAAAAAAAAAAAAAAAD/xAAUEQEAAAAAAAAAAAAAAAAAAAAA/9oADAMBAAIRAxEAPwDw2iirGBwbTPkSxYhjqyoLIpdiWcgABVJ1PRQV6KaeIpfOw/xmE72jxFL52H+Mwne0CuimniKXzsP8ZhO9o8RS+dh/jMJ3tAropp4il87D/GYTvaPEUvnYf4zCd7QK6KaeIpfOw/xmE72jxFL52H+Mwne0CuimniKXzsP8ZhO9o8RS+dh/jMJ3tAropp4il87D/GYTvaPEUvnYf4zCd7QK6KaeIpfOw/xmE72jxFL52H+Mwne0CuimniKXzsP8ZhO9o8RS+dh/jMJ3tAropp4il87D/GYTvaPEUvnYf4zCd7QK6KaeIpfOw/xmE72jxFL52H+Mwne0CuimniKXzsP8ZhO9o8RS+dh/jMJ3tAropp4il87D/GYTvaPEUvnYf4zCd7QK6KaeIpfOw/xmE72jxDLYkGFsqs5CYrDO2VFLMQqyEmyqToOigV0UUUBTTd37ZvVsZ8pNSumm7v2zerYz5SagV0UVsBQYtWwFbAVsBQaha2C1uFrYLQaBa2C1uFrYLQRhayFqULWctBGFoy1NkrOSghy0ZamyUZKCDLWCtT5KwUoIMtYy1PlrUrQQEVZ2dsqbEMUgieVguYrGpYhQQLkDo1FRla9z8Eex2wezHxRAEmJIZOsQoCE95LN7RQeCyxFSVYEMCQQRYgjQgg6g1oVrud7MBJj9rmPDpnmlCZgNBmAszseCiwBJrG/24J2ZHCxmEpc5ZQFy5HsWGXrWwOp6RQcIRWLVKRWpFBHTTd37ZvVsZ8pNS0imW7v2zerYz5SagV0UUUBTTd37ZvVsZ8pNSumm7v2zerYz5SagXAVuBQBUgFBgCtlFbKtbqtBqFrcLXR7gmNcfG0yK6gMVVgCM+mU2Ohtqa9X8I+4KY6NcZg1USgDlkUBeVTpIA/zB0dfDqoPCAlbBa9v2puNhcbs6+BhSHERAlAthyvWkhPlE20J1B7K8ZaIgkEEEEggixBBsQR0EEWoIQtbZKlC1sEoIQlZy1NkrISghy1jLU+WjJQQZKwVqxkrBSgrFK1KVZy0LEWICgsxICgcSSbADtJoGu426jbRxiwC4jHPnfzYwbED/AHNwHtPRXvG8CuQuFw662CovAKqi1yegACtvB3un4twZU2aeU55SOF7WVFPmqOnrJPTT8xrAjOSMx8pv4DsoObwWCw+ycO2WzTvrLMQMzse3oUcAvZXhm/23mxMuXNcBsx9OoH6muo8I+9BdyqHrH9a8yYdJoK5WtCtTsK0K0EBFMN3h9c3q2M+UmqmRV/YI+ub1fGfJzUCeiiigKabu/bN6tjPlJqV003d+2b1bGfKTUFYCt1FCrUiigAtSKtZValVaDfCuUdWHFSD7q968H28WdACdNOJrwYLXceDvaeR8h0F9PQTQevYyL6Pi1kTSObU24CTp94199ee+GbdQpKMdEPq5cqzAfdk+6/oYWB7QOuvUIpo5YwjG4YXv5pB0N+u9byYRZ8PJhZxcMrI3oI0YfuIoPl8JWwSmO2dlPhcRJBIOdG1iehhxVh2EEH21VVKCIJWclTBKzkoIMlGSrGSjJQVslYKVZyVgpQVilen+B7c8u/02VealxhwR5TG4aT0AaA9ZPVXKbm7tPj8UsQuEFmmYfdS/X1ngP6V9COFw8SpGAoRQqgaBVGgtQaTzCEEtc343YfuueFeab9b4CxRCbWq9vXts2ILf32V5XjDJiphFEjSMTzVUZmY+jq7aBJi5S7Fj01WZa7/a+4IwuCaXETgYkDMIUsyAXF1Z+Je1+GnRrxrhmFBVZajK1ZZaiZaCuVq7sMfWt6vjPk5qrMKt7GH1rer4z5OagR0UUUBTTd37ZvVsZ8pNSumm7v2zerYz5Sag1UVKq0KKmVaARakVayi1Kq0GFWreCmMbhh0VEFpjsbBJLMqSPkQ3zMBcgAX0B6aD0zdXeY5Qj5CNOIv6Dwr0AIJowynnLwtmGnSK8mXdqXCgyRss8A1zLo6D/eh4DtFx6K7Hdrabi1lNvZ/CgW+FfYXKYdMUou8RyymwzGNuBa3HK3/6NeUiOvph8Mk0bAi6SKVkQ9osa8A2/sR8JiHhf7pup89D5LD0j94NAoCVtkqcJW2SgrZKMlWclW9nbOMzEAhVUZpHPBEGhJ6zcgAdJNAqK1b2Psh8VOkMXlObXPBQBdmPYACafbP2yIHIghjZF8oyRq7sBxLOw09A0rpd3cTh2xH0nDqI5eTZTGoshLW1C/dOhGmmtB3u7mwodn4cRR8eLufKke3lN/AdFR7cxqCMlurp4VVO13ICuBmPSOBpdjVllRlUHNbm8ct+gGg5F9hybRcmNliiDZTIecx4EhFB1NjxNrU2kkwuyIXjw9zKwHKStYu2mmvADsFcrjNuT4eIRqzJnZmYLoc2gOormNo41pTziT6daDTbe2JMSxLsbHo6KTstW2WomWgqstRMtWmWomFBVZasbIH1jer4z5Oeo3Wp9mD6xvwMZ8nPQc9RRRQFNN3ftm9Wxnyk1K6abu/bN6tjPlJqCdFqZVrVRTDZezpJ5VjiXMzcOoDpLHoA66Cuq1Kq16Js7wfYZbDEYkl+lY8qge1gSfcKv4jweYRh9VNMp7crj2jKP1oPMkSpo16tO2ui2vuViILso5aMfejBJH/JOI9l6RqKDo91N4ngezElWsNegHQg9mtdLs7FGIWBJHXbS3Rr7K5HYewpMQ1wpEY1aQ6LbqUnQt2V0q4FVIzMAq8I4rudPOfgT7TQdrsPbJB6x/fGsb87DXHQ8y3LRqXiPni12Q+no7fbXIzZ3FkvGo6Omnm7uIaOMXJJVivaQdRQeXcnWRHXdbT3OaWR5InVczMxSW6WJNzZgCCNem1c5tHY8kBtIo7CrBl944HsNAp5OnuxcKzYeVV0DMubtCi6i/pN6W5K6Td3EKkD5h/mKTftIAvQL9tQR4fD8ituUYXdu3oFJ91MUY3vmGjjp09tZ3qwchlkPHXj0WPC3ZXY7obvYaHDIzAySuody3AMQDZR0AUHUpGJBqeoi/RU6RMluNxwINj76pYSWzXFNIZAej9aDmN69yvpYz4dwsgJZo3Fg5PmsOB9lvRXluK2RMkpieKQSj7mUlvSAL3HaNK+i8NhEOpUX95q+FAoPBNi+DXG4ggugw6edL5VuyMG/vtXebO8Gmz4VHKh5mFszO7KPYiEAD313k8yopLEAdZrzvenfBbFYzw4n0EkH0cP30FjaW5WyHGXkuSPQ0bupB9BJB9orzPfTweTYIGWM8vhxryiizID+0Xq/wBw09FPIN7BmDE8Kv47fAGPVgykFHF73DA8R2i49nbQeOstS7OH1jfgYv5OeiRddOHR6OitsCOe34GL+TnoOZooooCmm7v2zerYz5SaldNN3ftm9Wxnyk1BfQU83c2p9GZmtqQB7rm3tNvdSZBU6Cg6PEb3MxF76G97a++uj3Z3uDaO1gSB2/3/ADrgEWphEDxH8/fQfQmzmVlDKQQeBH8a1l2DhmblDDEX87k0Le+1eP7v7xTYZgMzMh067ekfxrvcDvMx4LfrF/6UDTaiRrxudNNdB2WtpSmbGLwAt7v32rbae0MwubCuefaig+igcKbk5Rp0042RtaKI2dBrbXpuK4+TahtcVQn2jfsNB1G9W9aRyO0cTzNYcmNeSU21LW6b9dcRgJJ5M8k73MhvlAsBbs/S9S4/bHIpnaxHCxNrk8P0qbZuNbERh2VV4hct+cB0m/bceygOTppsBVZzE/kyDKfT0VW5KsqhBuNCNQaDoNq4HDhRFIbPwWS+jf7W7e2rGwo1VWXMCEAW97i/G1+niK56bbWZbSRlnUHo5psON+FX93MPmw4Y6FruRw1Y3tQPkVj5Onbpr2Vaw7sp1Nr1UjxYA6bgcAf41FyuYFmbIoFyOkejroOnTHZBzedVLGbxFFuQL+61cTtffAJdIL9N2PE1xWK2tNI1gxueOugHXQO96N7Z5nKgm3pNh7K5OW5NyST11a5O3b1k8TULrQUnWoXFXJFqu60FRhW2DHPP4GL+TnrZxRhRzz+Bi/k56DlKKKKAppu79s3q2M+UmpXTTd37ZvVsZ8pNQNkFToKiQVOgoJoxVhBUSCrCCgkVb1GcTNAwKsSvR2en+dWY1qfkQwII0NBfwO8KyDLLxPA61KcKDzlIYHXQXrk8ThzEdRzTwPQf5Gr+z8c6AFTmTqP9aBtiiVt1Hsqqdad4TGwYhQrCzW7dKo4vAGP/AI9BoK2P2SmJhyuWA4hl8pSOmx0OhOn6U22ThY0gjSOVZMihWtdWv1lD/AmluExqqbMdL022bhsIpaSOT617DKeonUD221oJ+TrHJ1c5Ojk6CvhcMHcKeBvf3GugwcKhciCxHspVhVs4I/vSmiSgKbNr7iOzWgxtGeCBTckv1dHu9NcFtbakjm7khTwQG2g66f42IsxJ1vXL7bw93tlPZzrD9L0FGSZnOVFP6Aek2qzFhgo7ek9dXcPguSQL1jMfbWjrQUXWq7irsi1WkFBTcVXdauOKryCgpuKxh/LP4OL+SxFbyCtYBzj+Di/ksRQcjRRRQFNN3ftm9Wxnyk1K6abu/bN6tjPlJqB0gqxGKgSrMdBOgqxGKhjqzGKCeMVaQVBEKtRigkEYIsQCDxB1qj9DEDgrfk30IvorenqNNIxW2LgzRke0ekcKCOLDLfMMtdLgYA6We7A9FINnEFATxGh9NP8AZ0xtYm/V2UCvbG5KvYxuUJOt9Rr2VDsrc1YJA7uzsuoFgq3HSRqT766eTEHTjoRp21OXD6jo0vQVOSoMVXRHWGjoFzR2raBrE3N+voqw6Utx10IYcL2P86Cd4wTcjp6eFJZMJeckgacNKaLiBYg6g9PRWYkGa9z7dP740EO2cLeFHH3ea3oPD9/61zjrXoECK6MjeSwy+gngffXD4yAo7K2hUkH2UC6UVVkFXZBVWQUFSQVWcVbkFVnFBUkFaReUfwcX8liKlkFRReUfwcX8liKDj6KKKAppu79s3q2M+UmpXTTd37ZvVsZ8pNQPEqzHVZKtR0FiOrMYqtHVmOgtRCrUdVoqtR0FqMVaC6GqsVWHayn2UEOEUhj1cad4BBxv7P76aSoL2J00pngwABb0a0DJ5MunTf3/AM6t7NUFbjpJpZI/tte5OhuOFNNji0Y9v60DBYq0kjqzG1RymgoSrVDGRZlIpjLVOWgRliOPRe/b2dVTYaYlh/ZqrjSUltrZhcemp8O9joP5dtxQPcHiRaw/f21S3rwWdeVWxIHOt0j+laYV+df9KcYdgylaDziSqsop1t3AcjJYeQ2qHs6vZSWWgqyVWkqzJVaSgrSVFH5R/BxfyWIqWSoo/KP4OL+SxFBx1FFFAVd2TjRDLnK5xklRlzFbrLE8bc4cDZzVKig6Mbww/wCnb4g93Ww3li/07fn/APXXNUUHUDeiP9g35/8A11sN7E/YN+eO7rlayKDqxvgo/wAlvzh3dbjfMfsW/OXuqa7y4hzhdlv9LWFxhS925fMziaVQ5McbXOUBbk3tVnevYiYvbGMWSV1CYmKFESPNkR7jMWYhEjU/dvdi+lAjG/Fv8p/zl7qtjv2f2T/mr3VRT7pRrHiVV5ZMRhcYMNJGiKFKtK0SyoS1zdlC2toXXrqjh931n2j9EwzllMjIsjgDSMEyPZSbrZWIsdRagZjfs/sn/NXuq3TwguOCP+andVnYO52HxQwzJNMExGLbCc6JAyusSyZ9HIKnOunEa8ar4Dc1ZsMkqSkH6RiYZQyjKq4aD6Q0ikG55ltD03oLDeENzxR/zU7mpYfCVKgsquP/AGRn9Ya5nbuzoYWTkJ1mV1JYDyo2BIKsRo1xYgjrsQLU/fcQlcOFZy+IaLJJyd8KyPE8kpSVSedHkylGsTqbUFz/ABTxHU//ANxdxQfCnP1P/wDcXcVRwm6WGmZuTxlwmFxWIkAjzsn0ZAwBIYCzA6dIykW4Gk2F2bBLjRDHM/IsTllMLGQgJmsIELEsWGUAHiRQdIfCdN5r/mRdzWv+JMp+6/5kfc1jCbiRvisNEZXVcXh55YzlQvG8HK5kkysVI+pOoN9dRpU27O6GGePDzytI6zYXaMhjsoyyYNBaxvzlJYno1A7aCnNv8z2zRubcPrUH6RVgb/N+zf8ANXuq0w25ivJHAJWGIxGGOKgUoDGUKPJHG7hrh2jS97WBIHbVXEbuQxOIJp2TEFMO+URZ4/8AyBGwjzBr5wkga+i3BXtIMV8Ikg4I/wCanc1KvhKmHBXH/sj7mpYd2o8PicZDh8U5mw2Fx5lZsOoAENgBExkNi6kgta41txBEsu7kSFBhZZYWOxJMZKSoblg0bM0ZOYZcwup00Cjp1oKGL8IjyqFkRmANwOUjFj6RDVI73L+xf84d3UeK3ZSPJFJKwxUkMMscYjvGxny8nDnvcOVcHMRlvcdtbbT3WRI8XycrNJgJFTEqyBVYNKYS0LAkkCSwswFwwPWKAO9SfsG/PHd1qd54/wBg35//AF1zJrFB0p3ji/07fn/9daNvDFZssBDFJUBMxYDlYniJy5BfRz01ztFAUUUUBRRRQFFFFAVkViigf7T3k5dMOj4eDLhk5NAPpAzJmZirnlrnnMTcWPbbSmGJ3/meSZzDh7zzRTsMkpCzw3ySpeQ662IN1t0cb8hXdbK3JgxMEWTEhJ2hE0iOMwymRkGWwFtVH3m465aCDB7fyvitoctFHiJ+XT6NEj3LTEOZSXBCqrnlBzicyL0cOa2LtSTCzxzwm0kbZlJFxwIII6QQSCOo11EG5KtNDH9IDCdMQ0ZVADmhTMgIZ7WN7HXQq46L1ch8G68oqvil1kjUqEIOR5GF8xYgNljY2sbGw140ET70BMBh5IPo8OIi2lJiVgiDZUUxRqCVckkFkbTMbAgCwsAtg37njycjFh4gmJfEqqRsQGljEUiHO7ZkZQQQbnnEAgAAN/8ADpOSznFKLC7XW7AASMQYuIaygZb8VfXSq+zfB+JYpmOIjVo5pYh0oeRzhrnjmOQNYcFObW9qDl9t7WOJkzclDCoFhFAnJxrfUkKSTc9JJPADgAKbRb8YiNQIFig+thmbkhJz5IFsjFXdlW/FsoGbpuNKe4jwaAObYpAnKOgDITIFVXYFlDdOQW4Ag5tOFVZfB1ZWYYqM2iaVRkIzWXNluWsCPvX8kMnHMBQLjvvJyruuHwiCSCaBoo4njjtiBlleyuDnIFtTYW0ApPu9tl8HiUxEQUvHmsHBZWDoyMrAEGxViNCONdZsbwdcvDE5nVWnVWUWBCA6nMM3OFiuosRztNKD4PAyo64gBXXBmzICynFPGjcGFwpkJBtrkYaWuQVRb7zI+FeOOBDhBIsQVHsUlLlo3zOSy2kYXuCb6knWtod+pUEKpDh1jhXEokYWXKY8UuWVGJkzEcNb5tOPG5sndD6RAJY5l50kqKjJZiI43dTox1YoFt/u4npcS+DQRjM+KVlsSRGnOuUkZQMzWJLKq2GvlcLXIc6d7ZrJzY+UiieCKYBxKkLhlyLZ8tgsjKCVJAPHQW2n3uldYg8cLyQqkYnKMJnijYFY3YOARYBcwAe2mbjTefweWikkXEIwjGJtePLnOGcobHOQASr6m2gGhuKr4DcRpVVlmXnQpNYppZ43fRi2oBVULaWZiOjUKI3wl+lYrE8lDnxkc0cq2lyBZxaTIOUuCe0m1Sxb7TALeKBiuCbAZisoLQMuXnZZAMwBIBAHHW9dBD4NY8xVsQcyGPNYDVZGkHNU+SQFUm5IHO41qngv0cNikDBlCkrZbGLlGD6nnDqBNlBbXhQcvi965ZIY0ZYuUijEKYkKwxAiU81MwbLoNA2XNa4vqb67V3olnE11iRsQUbEvGrK07IcwLgsVF25xyhQTrUO82w2wc7Rls6iwEgGUMSiORa5sQHGh11HC9KKAooooCiiigKKKKAooooCiiigKKKKAooooCiiigKKKKAoorLC1Biisqt+FAFBiiskWrFAUUUUBRRRQFFFFAUUUUBRRRQFFFFAUUUUBRRRQFFFFAUUUUBRRRQFNdkbYECspiSTMVILjyQDzwP8AkLDstRRQWsXvGsmX/wAeNcsivzbC4GpRtNVJsT6KnfewE3OHjJuTc2JJLhxc5bm1rdWg9FFFBhd6wM1sPGCzKxIsDZWRgvk8OYKiO8i2I+jx3JJuLaXjyEAEaX4n+zRRQSnepbg/RovKDcBxD5r3y8ePtJPZUSbxqHz/AEeO/JpGRZcvMYMGVctgTYj3dRviigTYyYPI7hQoZmbKNQuYk2HovUNFFAUUUUBRRRQFFFFAUUUUBRRRQf/Z"/>
          <p:cNvSpPr>
            <a:spLocks noChangeAspect="1" noChangeArrowheads="1"/>
          </p:cNvSpPr>
          <p:nvPr/>
        </p:nvSpPr>
        <p:spPr bwMode="auto">
          <a:xfrm>
            <a:off x="152400" y="-2317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5134" name="Picture 14" descr="https://encrypted-tbn3.gstatic.com/images?q=tbn:ANd9GcRmGxnowOZVVLnfuIhzDADoD9refOZcf4lJfVU46TE5WjjVfE5D7w"/>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27584" y="2338482"/>
            <a:ext cx="2466975" cy="2160240"/>
          </a:xfrm>
          <a:prstGeom prst="roundRect">
            <a:avLst>
              <a:gd name="adj" fmla="val 8594"/>
            </a:avLst>
          </a:prstGeom>
          <a:solidFill>
            <a:srgbClr val="FFFFFF">
              <a:shade val="85000"/>
            </a:srgbClr>
          </a:solidFill>
          <a:ln>
            <a:solidFill>
              <a:schemeClr val="accent3">
                <a:lumMod val="75000"/>
              </a:schemeClr>
            </a:solidFill>
          </a:ln>
          <a:effectLst>
            <a:reflection blurRad="12700" stA="38000" endPos="28000" dist="5000" dir="5400000" sy="-100000" algn="bl" rotWithShape="0"/>
          </a:effectLst>
          <a:extLst/>
        </p:spPr>
      </p:pic>
      <p:sp>
        <p:nvSpPr>
          <p:cNvPr id="10" name="9 CuadroTexto"/>
          <p:cNvSpPr txBox="1"/>
          <p:nvPr/>
        </p:nvSpPr>
        <p:spPr>
          <a:xfrm>
            <a:off x="350168" y="5445224"/>
            <a:ext cx="8443664" cy="1015663"/>
          </a:xfrm>
          <a:prstGeom prst="rect">
            <a:avLst/>
          </a:prstGeom>
          <a:noFill/>
        </p:spPr>
        <p:txBody>
          <a:bodyPr wrap="square" rtlCol="0">
            <a:spAutoFit/>
          </a:bodyPr>
          <a:lstStyle/>
          <a:p>
            <a:pPr algn="ctr"/>
            <a:r>
              <a:rPr lang="es-MX" sz="2000" b="1" i="1" dirty="0" smtClean="0">
                <a:solidFill>
                  <a:srgbClr val="06DC39"/>
                </a:solidFill>
              </a:rPr>
              <a:t>Reconocer lo que hemos avanzado nos da satisfacciones, reconocer lo que hemos dejado de hacer o no hemos logrado, nos ofrece una nueva oportunidad.</a:t>
            </a:r>
            <a:endParaRPr lang="es-ES" sz="2000" b="1" i="1" dirty="0">
              <a:solidFill>
                <a:srgbClr val="06DC39"/>
              </a:solidFill>
            </a:endParaRPr>
          </a:p>
        </p:txBody>
      </p:sp>
    </p:spTree>
    <p:extLst>
      <p:ext uri="{BB962C8B-B14F-4D97-AF65-F5344CB8AC3E}">
        <p14:creationId xmlns="" xmlns:p14="http://schemas.microsoft.com/office/powerpoint/2010/main" val="4184963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51520" y="1196752"/>
            <a:ext cx="8496944" cy="400110"/>
          </a:xfrm>
          <a:prstGeom prst="rect">
            <a:avLst/>
          </a:prstGeom>
          <a:noFill/>
        </p:spPr>
        <p:txBody>
          <a:bodyPr wrap="square" rtlCol="0">
            <a:spAutoFit/>
          </a:bodyPr>
          <a:lstStyle/>
          <a:p>
            <a:pPr algn="ctr"/>
            <a:r>
              <a:rPr lang="es-MX" sz="2000" b="1" dirty="0" smtClean="0">
                <a:solidFill>
                  <a:srgbClr val="00B050"/>
                </a:solidFill>
              </a:rPr>
              <a:t>Momento 2. En nuestra escuela….</a:t>
            </a:r>
            <a:r>
              <a:rPr lang="es-MX" sz="2000" b="1" i="1" dirty="0" smtClean="0">
                <a:solidFill>
                  <a:srgbClr val="00B050"/>
                </a:solidFill>
              </a:rPr>
              <a:t>TODOS APRENDEMOS</a:t>
            </a:r>
            <a:endParaRPr lang="es-ES" sz="2000" b="1" i="1" dirty="0">
              <a:solidFill>
                <a:srgbClr val="00B050"/>
              </a:solidFill>
            </a:endParaRPr>
          </a:p>
        </p:txBody>
      </p:sp>
      <p:sp>
        <p:nvSpPr>
          <p:cNvPr id="4" name="3 CuadroTexto"/>
          <p:cNvSpPr txBox="1"/>
          <p:nvPr/>
        </p:nvSpPr>
        <p:spPr>
          <a:xfrm>
            <a:off x="312041" y="1844824"/>
            <a:ext cx="8352928" cy="1323439"/>
          </a:xfrm>
          <a:prstGeom prst="rect">
            <a:avLst/>
          </a:prstGeom>
          <a:noFill/>
        </p:spPr>
        <p:txBody>
          <a:bodyPr wrap="square" rtlCol="0">
            <a:spAutoFit/>
          </a:bodyPr>
          <a:lstStyle/>
          <a:p>
            <a:pPr algn="just"/>
            <a:r>
              <a:rPr lang="es-MX" sz="2000" b="1" dirty="0" smtClean="0"/>
              <a:t>El segundo momento de las sesiones de Consejo Técnico Escolar, está orientado a recuperar información que nos indique cómo van los avances del colectivo docente en la tarea de construir una escuela donde </a:t>
            </a:r>
            <a:r>
              <a:rPr lang="es-MX" sz="2000" b="1" i="1" dirty="0" smtClean="0">
                <a:solidFill>
                  <a:srgbClr val="C00000"/>
                </a:solidFill>
              </a:rPr>
              <a:t>TODOS APRENDEN</a:t>
            </a:r>
            <a:r>
              <a:rPr lang="es-MX" sz="2000" b="1" dirty="0" smtClean="0">
                <a:solidFill>
                  <a:srgbClr val="C00000"/>
                </a:solidFill>
              </a:rPr>
              <a:t> </a:t>
            </a:r>
            <a:r>
              <a:rPr lang="es-MX" sz="2000" b="1" dirty="0" smtClean="0"/>
              <a:t>y, con base en ella, fortalecer la Ruta de Mejora.</a:t>
            </a:r>
            <a:endParaRPr lang="es-ES" sz="2000" b="1" dirty="0"/>
          </a:p>
        </p:txBody>
      </p:sp>
      <p:sp>
        <p:nvSpPr>
          <p:cNvPr id="5" name="AutoShape 2" descr="data:image/jpeg;base64,/9j/4AAQSkZJRgABAQAAAQABAAD/2wCEAAkGBhQSERUUExQVFRUWGBwaGBgXGB8YHBoaGB8aGhsaHB8YHCYeGBsjHBgYHy8gIygpLCwsHB4xNTAqNSYrLCkBCQoKDgwOGg8PGiwkHyQsLCwsLCwpLCksLCwsLCwsKiwsLCwpLCkpLCwsLCwsLCwsKSwsLCwsLCwsKSwsLCwsLP/AABEIAMQBAgMBIgACEQEDEQH/xAAcAAACAgMBAQAAAAAAAAAAAAAFBgMEAAIHAQj/xABGEAACAQIEAwQGBwYEBgEFAAABAhEAAwQSITEFQVEGImFxEzKBkaGxByNCUpLB0RRicpPh8BYzU9IVF4KiwvEkQ1Rjc7L/xAAZAQADAQEBAAAAAAAAAAAAAAABAgQDAAX/xAAqEQACAgICAQUAAQMFAAAAAAAAAQIRAxIhMQQTIkFRYXGBofAUMrHR4f/aAAwDAQACEQMRAD8AV+EX718uov3QVXMJuPr8fIe2qi8VvE/5t7+Y/wCtN+Ds20cZUAkEaDw/WvBZUMe4m/3B+k1DXNFG/F0LdrG3Tveu/wA1v91TftF07Xrv8xj/AOVOGGddsig+Qq7bUcgPYKbU71PwSRir0aXrvtdv1rZWvnZ73sd/1p6WtwaOv6D1PwQlGJB9fEEeDP8ArVpP2g//AHH4n/XWnRjEkmABr7K8wmKS4JRswH9867X9C52rSFW1ZxOkftH4n1+OlaJgsTmk/tEdA1zTyk07KtbKtNqLuJwweL//ADnpLMPzq3bweLIn638Z/wB1NMVKKOp24mnhuLJn64H/APaflmrZOEYsmSbm3+qQP/6pwisiu1O3Yn3OD4wiMz/zj/urT/gGMG11/wCaf91OcUPOMf0/o8hy/eg9CZmIjlFK0l2PFyd0AhwHFj/6r/zTWYnhGJVCxuNAEmLrcqbQtQY9fq3/AIT8qOqBuzzgPDbSWVdzee4wkr6QhROsTMnlV+7xXEgRZWzaHWS597CPhVbAJ9Vb/gX5Cs4jg2uJlUgGQdSRoP4daLbrgCS25KWKw2LumWv/APcR7gAAKrDgWI/1f+96YbNkhQCZgAT1jnUoSl1G3oXP+CYj/Wnzd/yqJuCYn/W/73ppyVS4liDbAIXNJjePkDvt5mklFJWxoylJ0gA3BcR/rf8Ae9QXeGYn/WP43pqKGNRBqpeSjqgeoxVxGBxAEm+Y8Hcn4kUeu2XFpczuZAnvEbeINRY21OWdp1rfFvAk6qq/+6D46LfFkl7pNV9FbCdl7r3rf111LbanvsSASAIk89dx0p+w3ZW0iwTdcfvXGj3KQpOu8UtjtrhldYzuqqo7q7kT94jTapLv0nr9iwx/iYD5A1rCl2edkk5ytB3jvDVKW7aHJL/ZkTCtpIPlSXxPhhV0X0l2Ssnvt4+NWX7cXbzKPRouU5hEkyNPkaHcQxVy5cLRGm0eJn51Hnlc+GbYU65C1nhSlVOZ9QPtt/urKoJirwAHT++lZU+38muou2rCmGDQQZg1Jctd4tPkPmaptbjQ1da4Csk8vjVz4kiNdHmGPeU+NGLIodg7Os+6iqCtEKbqK3UVqK3FEB66Agg7HevMHgltghRuZMmfieQ5V6ySCOte4azkXKJ9tGl2NbSosAV7Wor3NTAJBW6VXuYgKCSYA1JqG3xe2wlWBHhRAEWM15QLFdpwrEBCxB6x+VaDtemxQz0zCkc0PqxhrygtntXaYkQwIjSJ0Pl5Gt27SW+QY+z9TQ3j9h0l9BgVDjT9W38J+VBMb2nhGNtTIGk7fA9JoNje1N9WyXcqAmGBUg5TuRM0U1Lo5xa7Hrh5+qt/wL8hVtRXOsH2zaCFuABBAz5VkAcu586nftoxjJetgwSc+gPgCE0MUzjSQF7m0dBC1Fiy4UZAJkDXoaUeFfSAM6rdYZCNW9YhundEBfKdqbuG8Ut3xNsyN5joYoSi6oKdO+yyqV6bdTqtVcTdcOgVZU7mJ/PTTmaD4OitmaXVoRaxYuLmAIgxr7/lR66tCblkKIUBR4CPlSu7CmqKV0bVU4ppZfy/OrtzeqXGGi0fEiuAWexHZyy9kPcQOTcKiSYCqu0TG9PFjg1hPVs2x5IP0oN2Ms5cPZHXO3vMfnTRTwjYsmLvatQtu0gGWbkwBGiqx5eylS0oN4TtOnvpq7U63LK84Y+8qoPzpS4lbFrFDfutpHQ1J5EfcU4uIB27w9cx05np+tZV5capEyK9qG2aanPzbBGvxqD9nUkqCBzEUNzmrGBud8SfCrfVtmKxVYctLVhTUCmpA1UkxMDW4NQA1tNEJOHrDeAqqXrRnpjiVuMWx9sezX5UMftao0ZLitrCkDWNjMxzGgmKC4nEXcx+sgztlGnurS7gbRhjdus8fd9sbdazWVG3osKPx2+3qW19sx8Y+dXsFLLmgd4kjnoSSKXDaTm11uoJPx0rRrllNcrg76Ezp/1UPVTG9Gghj0i43j05aCh6YILqFLa8v7irmERLyF8mVNdWeJPPRWM1X4j2ju4d/RowC8u6Dz21E7UFjc5cfIHKKXJ5hc3pWJVgCg3HME8/bRjBJbjv2yxnkCdPhQe/2quuoBJ94iesBNucTVe1xW9lP1jfpPPan/0uROzvXg1QYvKQrSp1BjQ9D4VcxGG9IxdkVs0GSRO3TLp5Cl25xW6ygMzGHUEHYyf/AHTPYuyo8qg8qLxR1f2WeO1OWy+iu930CAi1bIJjXkfYtXeBca9IdbaKFaGjpGkbSdRPtoN2ixOW2sgHvc56HpVXshjPrTsMzKsea3f9tU4JNeNv9WT54r1Wvw6thsOuhWCDrIqvwK3G3Rj77j0N4fx8WiqMrMCDqsaEGNcxHIjWiXZm9mzAgAqoBhlbdmb7JMb7GqU7JmG1WsyVKFrCKYUp3loTjKNXhQTHNrSMKKB3ob2gP1ajq39/OiM60L4+f8seP6UjGHzs5aItWojS0CZ/fJP5UZR55VV4TayqB0VF9yj9av1tGPBnJ8ixxBi2MUH7IUfNj+VVe1nBs1lb6+sureIJ/Kfj4VaczjLh6fkoHzNHMdeW3ZZn1VV1HXlHt2rFRUnKzeUtYxo50nEEgSRMa17VQcMY65Tr4VlRenE32YtkVJb3FeBa2pRg4jVIGqrYfug1IHq+LtWQyVOiwGrbNVfPWyvTgNnNRlq8uXKgbEKNyB7RROF/iuFuNeYK0LoTqdZnp8/hQ6/wy4oJDa+GnnPI+2inFMT9aCuQyIJmY8NKs4G29yRmCxv3M3hpLaVnDKoy1rn+DVrbtgm0qWrX11wOSNIPLoANT/WtLdz0lkkgAkgBREAbmevSrnEODLae0ucd8x3ljWRtr3j3jVzE8PW1ltqltpO/qvqfsrqCYmnfNjJ6r/gU8djNGVY0Ebczp+Ve8e4jnvxaYkrBO0Zo1Gu+5FF+MXVsq/cCxOwBjeOW9Uezxt3EVWClZ73d185B0YHmK6XkqSUoLoGLx1bTf+I8w3pio7wHMSyjTyJnrU/7Lfn1gOXrD8jUfD+Nql29bVc1snKmbeRMGd9ddPGi9i5B7wJQ97TfKx3GmuVvh7K0XkZGuKM548cJU7BK4O5IzOpGYSMxOx8BVrHcStLKm1LARMnmN/X/ACrfHWMpWNVLAg+ZFUeKkC6wKTtrJ6DpXYW82R+ovgbJFQitDwcStwB6AHbUlvf69SWCrQcigayFBB5gQxLfKqiONfqvi1EMISFAyD3Gm8pelBaG3gwWXJWTqv4JFdFn6tWMjV+9tyiAvwpn7M9pLtsKLa2lBkGEjRdQdDqe9vSzdcx6o08KLcAecpMfb02+7XnLJNrk9DP4+GK9q/udI4J2j9IjeljMNe6IEe86zRrCYgXNRoIn4wK5vhmcl0XRmVMvLUsZ305GmOxxTJg2Z3KtcZLaNzE89xAiaqxSbXJ5OSKUuA7jMSg0zKD0kUtcSxqz6y6a7jSgmK4Ue9/822RqSPSBTPidenOhvCuHtdvZDdFy0kG5lhgeiSBz5+APWl3TdI09OlbCQxN0I18xk5W27pygSCDuGI1giNttyhNxfEYy4130hVFPcQaQNvbvuZqbtj9Id28z2rKhLakqWjMzRoTOyjwHvql2a4yLaqWDQFju8/jpy91NK4qxsEPUlVHfuwXFmxODW4/rliG0jVIX5AGjl64QRFfO/Zr6R8SmIIS6Ldt72dgRnQKxAaRGY6D7Os0w8c7UXOIYl2tm56BP8tQSoZVOrHxJ18BAppT1iZLHtNo6FwS6Xuu53LeW7k/ICrHaXF52WyJiM7x0E5R5Tr7qj4FdXOLRU5gFad5WNJPh41Jxri9m3eKvo2Qa+85fMzUqk3Bv9HkvekDhhj98Dw0rKlHDnOuaJ1jzrKzO2RzbNUZviaV8X2nHIzUVnjiHKGVmloOZoUAnourHzoxwyY7yJDLjccwyhHM6yF1PuGtU8RxVrYm5cZfAnvH2b1rxTj74TILVu3DTOhHyNKNzMzFnOYk8zPzquEKjRLN27GTCcfN1mClwBzLGT7OVWjiCeZ95pY4Vdi9HVT8NaPBqLQhO9yos9al6jL1xxaw+vKYYH2a0wcIvhSSxAHid65/xG+bl0WZIWJYirt7BLhMjK5uI0Z16DkR8RWDx+/a+SmCuOw28dvI2Iw7ZlKo0scwGUb7HfarGI4e917OKSDbX1tRIylp38CKW8VwZQmcOrFoIA55j06AUV4Z2kvYewbYVAGMy6sY0jugQCCI3aqMbfyDNCLSp3QudqOIrccKjAru0dTHyitOGWltWs53LHadeg18iZojh+H2bl1mdyhbY5cqA9DDEgVnGsIbYCssLvO4jSDIO3jSRxqC1NlkT/wBvwLyXCzlm5mf0+e9aYrEXLVzuu0MpAnXRtGAB/vanHsNw6zcDXCAxBgAiQIgzB/OifazgqOqOEkqSYXQmBP5U0Yte4o8jLilj9NLlVyAzfS3ZFv0b5hlnNcmGgToNj4eGu1XF4IbveW9lWI9YacpgkT50JtNnt5WQqR6rBenJhHxHtHOjnZ7GwjTrqOQ6dSKSE25WSSgqSKt/gZVAHuHNyIJAI9pg+8cqr8N4ajOy3XdVVc2YuFWNtTOgPn76bcBxjDJdy3mVCU0z5QN/DafLWlftuLd/FKlp86hZYJoCZkDWFOhma02dciKC24LtvA4e0PSqReQmCBczAadcsg+2peF4lAWI7q/WECdlGU784A3qgMPaw1tWVXX0mjA6q3Od+REabZqw8Eu4q0zYaFRQTBJl/vAabHXQnWk12iM/ZPkI8I4tdc+mKqqEbA98AagxzjUkDXWpe0Pb4uqYazahQyGWBLFhtAGw8Ik6UD4fx5bNl2jXLlAj7RBWfAd4zUWEXIWuKWQgAgzBlo0EbUOYdodqMuYsfuz3ZrEAu7WGKXAe9IBOYEEFSQ0EE8qU+M4XG4K5cY2rlvDowLIjDIR6oLZSYDkbnfanjs59LeFt2LVvEM6uqLmOUR92fWkzE6Ckr6TON4fF41fQOHUqudkBEnYKZ3ICyOmatFGMfchHPJNKL6Rz3EPc7zMpAckzlgSeQ0+FRNZcBACQWBkDzrp+E7NWruEcWrbC5lzqzE5WEwy6zqI6Vzx7oF/wUae+lWTb+hVgwxVqT7pf9mvDrBWQdDIOu8UT4H2jWy8XZKiduYPLzmgnEMYc2nStuD4E37ttBGp1J1EbmadraNyJ8iWPI4wOr9lvpIX0wvOQgLC2FY7WwANfHQnzp17T8Vt3mtZIInMzCNRodxvA+dcb7W9jP2a0lxWVg2ZlK7QCJQjkVzA0d+jniwZSHYdwaAmJnkKwcPY9ehJS96s7YgUgEDQivK5y/ahwSM6rGkHNp4adKys6YKOGLW4c9ay9bhiPGtQKtMRk7QXM+GR+YKn3ig+fSvX4mTaFqNBv75qujToI99IP6bZ4uIK3FYb0S4Jwa7inJ9IVE+sev7utByIbUab607dnL6G2AqiRsOaz86WcqXBrixpvkq37D2rjWnYMUjvD7QOx89wfKoL2KCySdvfXnau/nvOLajuBQ0czJJnx1pfv4RrZh1Kk7TTQ5VsynCpNIlscRP7SHUbsBHXlTVxpHOBeNgVzA6es3Lxn86VOEXxavpcZc4RgSu0xTR2x7VW76Jaw4K29HeRlLPyBjfL8z4V0o20zSEnGLj9kNnjNsWUVVJIABnSIEGDqTrWmI4kGTKFIO85tPdFCuE2gxYVb4hYAC5Dt606z5Vy0unYGp9qjbhmNL3PRkgb6nTarPFbri36O3dz5yFKidBzE9JGwoLgbmW7Pnv4/Kr1y0CVuIzHvExtDDl48j/7ouqHapqvkMcOwNzDKbmHY6JmIYGGA3joRr0rOG9p7+JvS7CFRhAECTrt1hYrSx+15SGJFvVdI0Ddem+9VcTwz9j9FcQ5s+aQTpAA02/e3rGM3JOL7+B5x09yVL5LGJgiREHUbDfX2V7jcMJgDWCAPImiXDbWGaysvACnVjtBMzERH99KqDGIga93yVmAGEasYkZTOvjQinBiSamqAvAMJnvH0gLx9mTJ6Tzpt7R4a0qWrtq2La6oQPtEa7bjmNulKPAsRc9NMyWJJ9uvso5xzi5e0toAqLbnfc+Pgf607Tc6Y0XFQtdkL4s4iVbu5YyKp02EgyNfGuh8FxSWsOxUgsoJCgiSffpr1rluEw157hZbbtJ0hSRqNPfUuBwd3GErmFtFJAUDntrzJ6k1stYx5JXvOXAQ4/aRkcrYdbhedJy9T/cVUaxeyAZHiBPdPIeXSruP4NicLbEXCbWbunbvbxqTpTp2W4jcuYVHcnXx5fOKWclPlDRi8VpnN8LZIt3LjKVYMuWRB1mSJEiMo99WsLwcfsYu2rbnEByQS8AqDrKlfW0j1hp410ftH2MvYu3mD5QmsaliJkleQI6GgWB4XdtqFlbupkg5TB8DzrrOX9xPudtnS0bK2WW4wKktMgN6wVY+JqDs12UbF3DmzWpXuuwAXNpAIPeIPUbU7X7TruD8tvyqTCvBkxI+f6UEkukP6k+7OScTwb27r27gKshII8vyo52QcLuBmLAqTpIU6xOhgjapu2DDE445NwoDHqR+eoFZwy/ZCtNkMLUj0h1HWEHNvHpqSKM37aBFtT2Y6dqccMSqYS1kZw7uwSIGcBVUnQTmb2aTQax2RxPDyfS5fVkrzgzB6RI3BI0pUwPaNrN97qr6x0GwEbDbbXaKaeJ9sbmOVGeAUTJpzEzr7flvSRhKKr4NHPHK3L/Pr/wBK7Y9ydl939ayqmaso6RJt2AcZb51Vtgz41abFhvs15fslGErlMSIMgjz2o8pcmkacjTBYQ3HgneSSdfb40yWOySOuZGcnoqgz7ztS/gsQUcONxTfhuP2zDFxoNoM/pWUt26iWRUIq5MUL+HhnQjVGI84NW8Fc1gMFIG/UdNtfnVbEXD6R8wg5ifeajtvBHUGmcbVE0/a1JdFzBN6wOhn+lXu0GDe4tllR2OWCApO3kKoWsbkvLckalW08eVP5xJPM++tI8ox6OcJwLE6kWLv4CPmKplz7qfuIYo3HWym51ZokqD06MaWeNcLt2y+WcwcypP2Z0HXYimYYtgvDYooQw31+Ipt4dhIVEYS2rOTEye8R8h7KDcGe2WClRnJ0J1GvITseVM37E6akRGoK6keY50kr6SHVd2LeKwYtqXQFnJOkSAA2u3lVTgt0m6BpGYEzt019pFGOOYbQZGJRuUxBPXlHj+lBcImRmBEHX4R+tFxqDsKlc0dV4PaPdJYAGQ6wO8Rz8NKWsXhlvW/R7MgDIT5sI9oA91LuF7W3VVkOs6BgIaT1P6Qa1/4+M5I0GgjfQbRUjxzTtFbywkqZtw+w6tdXKTC6iOYPPwjMKqcXaHCAnKADBM79784pj4VxtLj96CTGsEaA8+unTlSrxcn0zAn1dNPAD41RCTlK2SyjqqRe4ecsMJJFH8dgGuoGuBlJ1zERPn7qi7CYZO9duR3TAJ5e/nXSGuWnTIRmF1So0J1j4ctaScnZRjxx1OR3eO3cNeuG2cueJG4iBqJ9sHlR3gdq0Ft3ASDOmusSdTFJ3E7RVyp3XSr3BeLejGVhmAM7xHX2VvKDlFUTwmoTdnReP8LtLYZrl18puSoZjqII7oJ31Gw2mmHsBwbMqMw7oEgeHKuScY462IZF2VJKqDIE7+2un9lsdibOFshUZrbIM4CZmAbWUiOuxoRxtKmJlyKT4OmsV9GWkKvjoI2G9cz4vcVMU4SIBg6zr9qB50138f8AtFkWSty2DzdCoaORB1ERrMTyqpa7NWc0Nbz9Dnyz7I/M0yRg2xU7Q43LhzdQZmtMGK+Dd0+W4NKKdomVUZ0ILltCSJE6MBHqxpPUV0TF8UwthrwWwXW2pB1LtnHTM0ZZEadK4xxvibYq+b1wAT9lZhQNABOum+p1o6pux02lQat4ElrrnMPSE94CCFYbAnSfHYTOu1Xv2i1aw5tKkvkIQKpaXOgB5zJmaD8I4z6NGtMz5DqpGhB8dfV8KscXxAtlW9Jn1mNGgATrApXCwqbFLFYK6D3kYaZtRv1PiN9R0PSr/CrsQOv9ahxnGHuTrlBmAukK26dcp6bGpcLfCFcyB9J0OVgTpvr7iDT/AAIwvHnWUSThakA/XCRMegJ+TQaykOEg939KuWFNzIgaQTGv2RpPsjWhfpTzNX+B3PrQuwaVnoXBUfOnkrQ0HTCDCyXgBkSIDzJnkxEe8A0X7P8ADUe6ti8sek/y7yHffkdGE0Ce2VaCIIMEfA0a7N2Xut6JdgC4P3GXWR0B0U+Y6VVk8bRb430JDyNvZk6YzYn6Oy9sqcjPb9S8p9dNe443VhrE++ufcb4U9i81s6kHlzmu88OxpNkM/rgQepjeub/SaMz2rgGViWGm5CxB8DrUtbyvo02qOvYAwnBlyrm9aJ/uN6vHirW1ChmEbk6ewR/WqnAzcburoebsdD4SdSY5CoeNd25GaYHLafCeW3Ws1FqVG02nBV2R4jiN0N6zBiZYgkMZ2kgzoIEVtwrDK9z6wSup33O+vPUTVW0pLBmI12A+Z6f2ad+GdnYtEqO+QILCddeR5anfrXSjtwjoy1j/ACI/GMGqXSLYKgdTsecGmHAcRYoGdiIMHYGR570dw1q0wy3VS2xO8dwnYgndD/FptrQ/ifAWt3kSzZBziWYjRQOWmhbnr1G801NIy4b+jziHFrQXvEBdjIGY8xAHe5dBypWxXHlYMqr5ExO/9aZOJ9mBdKpItkkmFQk6DnrCj37ik3G8IazcKNy59RyIrtduWHfR0iviXgwDpMxOk66+cGq81tf0Y1pNOlSM27ZbwlyHBGmtaPem4WI3n41EDVnCYfMZPsoxhs+Dt9UPvYW4uQQIj1uXeHTXyPtNOdjEeitux7qqc0sAOu2utIXZLGrab0V2AjkQTPdO06alY3jnHiK6RiuBC9YZEOdWWZmSsKWXQmQc2WPZWU/FkpfjLsfkR0s4Xxi+XuuxB161DZuEHTp8DuKYcVgZ+qvKyPMd4QVbxB2FCMBw0tdyNIykCBuSSAB+c9BVWTH6S/CCMvUl+hHs1w4X8XbtkEqzAGOm5Gm2gOvKZr6QW8qKJ7qgbbAAcvKkDgeNw1i4lhQgdVPmNgxnnOk9aY+JWM1tgYIIOhP61Gs1/BrLFq6s147xS0ACHCnrB/SlrEcWPo29HcZ9NNTp79Zil3/iT3LgtMhgiAcx0A0zGdG21jxrbD3VRiGZcp0MmnuxKIr/ABgWV9I0kDYDUsTsPbv7DQbhHYx8aGexesOZll7yss/eWJHnt41pj8ULt0lf8tSQnjPrN5HYeHnUP7OUYXbLNauDZ1MH4UejmrDi/RVixubX4j/tqvxf6M8clsvlW4AIItsSwXrBAzeyTTH2Y+lwqRa4ggHIX0HdP8ajbzX3V1Ph99byhrTK6HUMhBBHgRpR5M7Z8r3OEXkJm1cH/ST8qa/o64Vmuvddf8vugEbMd/aBHvrtXG+x9vEZmDeif7TLEEc8w2Jjnp40o47GYDC4dlwisy2HX0twGS5uSC06Z4KjaBrpSzdx4DG75JvRjoPcKyhKdscIQD6Ya9Vb9KypdX9G9nN8H2Vk95p+H9aIcT4IFtKLQjJJ8ZMGfhTEcJlHjzoNjeMot5bR1kgMRynbz3oepKbHUVEn7WcFKhb4G8B42zfe9tUOy3EhZxKM2imVbwB0n3xXScLhluWgjgGVCtPPSD7ec0hcW7E37d0i2puLyZenQzsRXs+PlUoaSZ5+WDUtkPOJ7SWFB+uTxhgdfCKRuMccS9ekhjbQQgHPqdds3XpAih2I4c1titwhWAkiZ8hpzPSqbE8tZ8KWUfHj3K/4Nscc8uYqv1jTgblogMQltY7oJGkefPnQLi1u213usSSQCSQVE8yR4ef5VWsYJ3J7uv70CPxbVjcMcEAKfYP7n5V5jklJuJ6ixJxUZUOnZ7spZWLmYXm5EaqPLqfE+4U7YHDRymuc9jsJds3M+qgwIJ0Y+I2OgNO+Pxj3Rl0VDuBz8z+VUxdqyDIqlVgLtljrdq6GtwxI74H/AI/ePlQzhvav0ndXZRoNtNtOg8OUxRTiHZ9LqZCI6EcqD4fsfctOHUekM9cpjmCD60jnMjxpnyZ2E8Rca8rJbzAkd1s0QRsT08xSFjuD3kuZHWCRIJOhHgeY8Br4V0H/AIUVku62o1gGWHmzAAfh9tKDcbU4Z0uNnuMrCdWMnQSSAAOWhI0pbklwNGKb54FLF+sVmYPLUSPnUQFTegNeNbIp6YhqOgo5YthYHIUHsWDKnxHzo9ZGoqvxl2zPLwWGbkdjt/fvp8+jaLtm/aYnNbKumpmDMjfUSo9/SkDGEAgDpRjsjxv9mxVu6RKggOOqHf28/ZVc1aoyhKnZ0Xt9wBbuH9LlAe2Rm8UJiJ5wSCPAmuR8fDKBcQlXU5WIJEj7J/L3V9AcUKXrErle3dG8x3W1UzHME8t4rgvEn+tuW221Q+znU6W8HFmzTjU0VuA4xnDDMfTBs6MSZOgBnXXTQDnMeTxhON2LlkviLlwOoIAa5khhyCtoAYnbXY1ytM1t9Dqp8tqZWtLiLYvBCSNLqhVBZoHfDEiAJ11iY0MmvNnA3UrGrhfaiwj2C6PC2mYsACTmZ8oAJA58+lV+1P0iJdsPatYcLnEZ7kEgc4CiAd9ZpZvWbgUQVYZIQr9tFmSpn1lPrJuPEUPFyR0I/LXltQ1TdnBDDYtCAB63MRp7J3pg4f2UxV9Q1uy5U7EjKp8QWIB9lc/u2yJMkx/e9fQnE+KXBlW3cKW/RoVCgCAVBGu/PrRbpCsX8B9FzPbYYgKjfZYOGA8GXLB6yG9lN3YzDWOF4Q2hcFwBi9x011cwDlBMAAARJ2pZu971mLfxEt85q9whQEvjNk7q96AY70TDaHfnSRnyCj36TOL57KmxeBtM0XFQ7kr3Q3MeqdDv7KV/otwgu4q5Zu289q7aIcESNCCCemux602t2WW+jWQ5zXcrFmAibZ1ICgAHKzbU38C4FZwNrJbAAJ1aO8x8Tz+Q+NPaByKb/QVgSSQ99ROgDLA8NVJ99ZTt+3v0H9+2srrRxxjtHc9EhYCS23QE865zwqXxiE69+T7Nfyp9w7nFYMoT37ennGqn2j4ilbgHCoxqad05vYcpqTDStfJS2dTwC7Gr13CzufdS/iOJ/s2HuOxnKNPE7D4xVfsN2wGKHorpi6o0P3x18+o9tVRXFk77C2P4FZc5nRWPlPxikzAcCXFNcckpaViqKkLMczpXR78ZWVlkxt16Vyz/ABB6DDMVym7dvPqROVFVRIG2+g8j0rtbdIeMmkwwnY+wG2Y+bfoBUGKwxwLq6tmtMQrqY0/e0iTA336zNJw4leJ1uMwmYJ0M/lVK9fJYyTvMSSB4Cab0ZHLKn2dN49jSoUWXAaZzABtIj2g/lW3B+JPdfK8gKmZ2DQoggclBE66Aiddd6Uez9zMCv/UPI/1+dMNnEizhcRccwGdLcxMwAYjzZqwm2aJU6CuI7SpJCWiy8szxtz2LHfqKG4/tiqMGeyuUDUBiS06faGp3029lArvHbQEhpPSCPypZx2La85Y+wV2t9hG3t68i1dtEegvLIIRVObchsqg9NPCk5nNPHC8A2I4e+GuQHtRctTvlMgz0gz7xSNetlWKnQgwR4itsUqTRlkTbsI2Oz2IdQwtmDtJCk+wkGq+L4VetjM6FQTEkjc+2j/Du1F+4coRTG5jXz9aKu40XLwyOoyHfRc3mJbQ+2j6jO9OhRFkCPMezUUVwo1r3iXAmUMUnKNe9lkR1ymD7Kgs3dVnQsJAI38uuvMVX4k4q02ZZ4t00bY8nNJBjkYryxfiiNvEyIOo8daifDWztoTV9fJLZ1nsziM+FUHUegtTpuAu3yHsrmvbpcuMcDrPvg/rTd2Y46DhbykxetJ5ysaOORGoUjqfGlf6RiP2to3AWfiP0rJdtGjfAm44d8nr+lTcH4ibN0MIg6MCJlSRmHuFW8KoaQdedaYnhHNTHxFTZMTbbGjkS4HDA8BS5bfVWwlwBlRVIa22xdDEyNZnUjygrPGuyF7DODla7akd5N46GAYJGzQQfeAxdkMULNtVZyZIBE+oSxAInZTInkN+Zptu4QPbayTlS6MoYCcs8teRO3Q6cxULuLKVycqt9n710kpaKoZg3HAIExr9piPBdeQrtg4NdvLZa0oZTYtd4sAuiAefLpVXs12DXCAutxrmYRl9VBBkd2SZB5k6Sau4DtE1mMOQhjS0wMKy8kIHquANtmAkbEAbKXB00k/ae2+yNzPldwgiSwXMPIFmXX/pPnV+72TQWbyB3Y3FykvAA1kRCj31VbjV07EJ5CP61sQ51Yk9Sx/vrQpGYlYjHYvA3FBcqLZ7jlc8A6Qw+2nkZFNOF7cs0HE2yBEi7Zl7ZHXL66j8XnRt+EC8gS5DAjuxqR4z0pKx+Gu8JuSyemwrHvLuFnTMD9g6+R8KVOuGPW3Q4L2swhA/+TZ/mKPmZrKWP8WcGOpVgTqR3N/xVlPaF0l9CJwLFeivCdA3cYeex9h+Zq8961bvl4dHUkEABlJ6jUET5VUxqBgLi89x0YVPxZczK4HrqD7Y1qO7dlPwXuM8ZsX1CFbmXnBAnzk7UKt4WxZuBksEOpBVvSEe3QVr6PyqQKTvHQR08Z51pb+xaQbu9unCNntqQFOu5Gh9h1pFwPDkvIWYGcx1B9vlzo7icPKMOqn5GoOC2ybCnSAxGg8j7Tr8qdSf2dSoWuN8O9AyZSSrLOvUEgj4fGq2FCMjgsFuCCk7ECZWep/SnjGYAXUKP6vQDUHrP9KWsb2OeO44bwIyn36/lW8ctqmYuHPBQ4djDbZX+6dfFTuKecfhfTYIKpAzXWcE7EAZR8IpEfAtafKwMxPWF11JHIbTTq3EUsYbCI8gG3OYCQpJ5xtM/CkyJWqNYvixfv9lbukMG5QNI9+9F+F8AW1BIDP16eX61ewPEbd4kW2zREwDz8xV70VI2w9mmDuZLqPynK38LwD7jlPspe7Y8BjM6jVT3vEcmpl9CCIPPSoOO4g/sxfdsuQ+L+r8d6CdMIicHx3oryEnT1X8m5+zQ+yn0W6QeIYNLbuoLEiADplkAZwfI9Kb+zeKL4dZ3U5fw7fAinYGX3t8jShj8GRbcD1rDGOvo31B9hAPvp0yzQrHWxbvhz6lxGRvNQWHwBFBHJi3jHDEMukqJ5ajQn2/rU3Dshf61yqxuBJ3H5TVPhy5xl5jUdYHz0NXrOGAPWvWwSjLHV8oiy3Gd1wNHa7AIj2vQ6fV5G11IERPWRQO0ihw11fSDmCTrpA58qsYjiReCRsoG3QRWiuDvRxprHrITLNPJtHozi1mwAHsaTAI1kb8jVJL1XHwobaqV7AsNq6EdVV2LOSm7qjYX8pDKYIp97NXHa0FvAayV/eQnQanlIiPDbWuco/XlXSMLhCcNbXnkX3wNdKl8p1TRvgV2hq4Xjom0zZpEg8yNiYH2hsfYfJTb6PrtnFO+GTPYYDuBgAZMlT3SYBEhgQVMHlFTi0bk3AMt22YzDeI0YeMEAgiieG45eX1jaaOeXvf9hgn3VBtTtFLjYU4dffDHLetm4PsXVALeTjQlhr3135gHe7fxK3SGS0xnQljlHtChj7wKHcP4m5Vrjvbt2gSZCBJHjJPOddJoja4vm9XveJP5Cg8jBoTWvTRGbIOiINPM3iZ8wBXmIxls2/R3WUz6xuOGMc+6ojbSNBrQvjPahsOjvmtqFA1MxmJgA5ZPwqlZvW8RbFz0aqX75yjJMxDctSI8aRybQyiKeL7KYM3HKLCliV32nT4VlNB4cvQ/iNZS3L7O1ZzvDvEg+qd/A8j51fC5rI/caPYdaoIs+VTYHEhWZGbdSROnqmfzoNGhno6lVOtYpPJfyHu3NSBiok7Dp+hpgEOIXux1IHsO9V+yxnDsOjkj4A/lV11YiTCgaidT5nkPKqfZe2xsEqQCWYaidNPHem+DkEsnhWehqfJFZk1o2AXOPcDZ3Dqs92G1j1TmE+BE+4URx3Crd68qsXBt2lEBoldd48R15iixnKfKhfFm9HiLd4aK3cfkQDsf76UdnaOUS7huHrbGVAFA5D+96sZK2nWvSK44jgRrSX2l7RBs1q2VKSGLc8wn1T5Rrr50U7cXSLCgTq2sdANj8PdQHhHZ9MRlHpEUkGSxjJl1aZ0Ijx6eNa44p8szlKuEAWvDlr/fjTf2E4hIeyR6vfGnLQGeupFWsJ2UwitAuWr2nrPfRBPQJI+JrbDdmms4xLlkK1tpDhLiMFkfusdJjyitZLgRPkZfRUH7U4bNhysSzMoUc8xMfKaYreEuckY9YE/Kh+NwVxr9lTbcKga4ZVgJHdUbRMkn2VhRqmKHEOH+gxKZVhbijKNPWAgr0k7T+9V4WlcA9RvRjtNgRcsyRPoyG06D1gD5fKhODwQe4Usu/o0A1mZY66QBoBv585FJJNtSi6ZrGSqpK0QvgSNjPnVO8Mu5HvmmT/DVv7ed/wCJjHuEVHi+zqN6iIoKEHzBlTt5g+FUQ8jLHt3/AEJ54sb6VAX0rJuI+Gntr04+Qao3LjKott61pmSN+7OYezWPZUQaa9DHk2jbIpw1lRvdOpPXWut8NT6m3/AvyFcjA1+ddj4Yv1Vv+BfkKk8x8I38ftkV3BkMrLoyn4bEeIPSt2W229tlJMShAEnwO3sqrju11i1ibeGYzcuGDGyT6obzO1FbtuGHhrXnclZI+QKLbJmUACOWnXQ1VxOMNpJtYcuAdVFwyB+6Dpp92QKIW7WgO/OpMtCzkhP4r2tlsPbsLaa5echgyklIIGqkyGE8+lMlgd4jp/SlHA2xf4xeugDLYXLIG7RE+J1PupkwmJBuP/fSm+DmXDbFe1H6cdfhXlA6wn/ypwXS9/Nb9a9t/RRgFMi20nmXJPvNZWVbqvontlr/AJd4T7r/AIzWr/Rxgzur/jNZWV2kfoOzPG+jbBn7Nz+Ya0wX0YYK0uVFuRM63CdTXlZXar6Bsy0OwGF+6/4zRFOztgCBbUDwH9zWVldqvo62QXuyGGbe2PYSPlVPEfR7g3EMjEdCx3rKyu1X0dszb/AOF+6/4zWf4AwvR/xmvKyu1X0dbK+O+jDBXkKOtwgxMXCNtfyofa+hXhy7Le1Ef5rbSD81FZWUUq6Bdnv/ACW4d929/Nas/wCSvDfuXf5rV5WUTiQfQ3w8bLd/mtU1n6KcGnqtiV8sRcHyNZWVxxfv9g8M4hvSkxBYuST/ABE+sY0k61V4d9F+CsKVtrcAJnW4T8/KsrKFINsuDsLhuj/jNZ/gXC/df8ZrKyhqjrYKxH0P8Pd2dlu5mifrWjStP+TPDvu3f5rVlZTptdCtX2bL9DvDwZy3f5rUcsdkLCKFGcxsS5J95rKyhL3dhXHQu3/oT4c7m4wvl2MljeaZ60b4b2Fw9hMim8w5ekus5HgCx0Gm1ZWUGkw2wgvALQ+9+I14ez1o/e/EayspdI/QdmDuGfR/hbBc21ebjZmLOWJOvXzNWbXY7DqSQG137xryso6x+gbM2PZKx+/+M1lZWV2kfoOzP//Z"/>
          <p:cNvSpPr>
            <a:spLocks noChangeAspect="1" noChangeArrowheads="1"/>
          </p:cNvSpPr>
          <p:nvPr/>
        </p:nvSpPr>
        <p:spPr bwMode="auto">
          <a:xfrm>
            <a:off x="0" y="-3841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4" descr="data:image/jpeg;base64,/9j/4AAQSkZJRgABAQAAAQABAAD/2wCEAAkGBhQSERUUExQVFRUWGBwaGBgXGB8YHBoaGB8aGhsaHB8YHCYeGBsjHBgYHy8gIygpLCwsHB4xNTAqNSYrLCkBCQoKDgwOGg8PGiwkHyQsLCwsLCwpLCksLCwsLCwsKiwsLCwpLCkpLCwsLCwsLCwsKSwsLCwsLCwsKSwsLCwsLP/AABEIAMQBAgMBIgACEQEDEQH/xAAcAAACAgMBAQAAAAAAAAAAAAAFBgMEAAIHAQj/xABGEAACAQIEAwQGBwYEBgEFAAABAhEAAwQSITEFQVEGImFxEzKBkaGxByNCUpLB0RRicpPh8BYzU9IVF4KiwvEkQ1Rjc7L/xAAZAQADAQEBAAAAAAAAAAAAAAABAgQDAAX/xAAqEQACAgICAQUAAQMFAAAAAAAAAQIRAxIhMQQTIkFRYXGBofAUMrHR4f/aAAwDAQACEQMRAD8AV+EX718uov3QVXMJuPr8fIe2qi8VvE/5t7+Y/wCtN+Ds20cZUAkEaDw/WvBZUMe4m/3B+k1DXNFG/F0LdrG3Tveu/wA1v91TftF07Xrv8xj/AOVOGGddsig+Qq7bUcgPYKbU71PwSRir0aXrvtdv1rZWvnZ73sd/1p6WtwaOv6D1PwQlGJB9fEEeDP8ArVpP2g//AHH4n/XWnRjEkmABr7K8wmKS4JRswH9867X9C52rSFW1ZxOkftH4n1+OlaJgsTmk/tEdA1zTyk07KtbKtNqLuJwweL//ADnpLMPzq3bweLIn638Z/wB1NMVKKOp24mnhuLJn64H/APaflmrZOEYsmSbm3+qQP/6pwisiu1O3Yn3OD4wiMz/zj/urT/gGMG11/wCaf91OcUPOMf0/o8hy/eg9CZmIjlFK0l2PFyd0AhwHFj/6r/zTWYnhGJVCxuNAEmLrcqbQtQY9fq3/AIT8qOqBuzzgPDbSWVdzee4wkr6QhROsTMnlV+7xXEgRZWzaHWS597CPhVbAJ9Vb/gX5Cs4jg2uJlUgGQdSRoP4daLbrgCS25KWKw2LumWv/APcR7gAAKrDgWI/1f+96YbNkhQCZgAT1jnUoSl1G3oXP+CYj/Wnzd/yqJuCYn/W/73ppyVS4liDbAIXNJjePkDvt5mklFJWxoylJ0gA3BcR/rf8Ae9QXeGYn/WP43pqKGNRBqpeSjqgeoxVxGBxAEm+Y8Hcn4kUeu2XFpczuZAnvEbeINRY21OWdp1rfFvAk6qq/+6D46LfFkl7pNV9FbCdl7r3rf111LbanvsSASAIk89dx0p+w3ZW0iwTdcfvXGj3KQpOu8UtjtrhldYzuqqo7q7kT94jTapLv0nr9iwx/iYD5A1rCl2edkk5ytB3jvDVKW7aHJL/ZkTCtpIPlSXxPhhV0X0l2Ssnvt4+NWX7cXbzKPRouU5hEkyNPkaHcQxVy5cLRGm0eJn51Hnlc+GbYU65C1nhSlVOZ9QPtt/urKoJirwAHT++lZU+38muou2rCmGDQQZg1Jctd4tPkPmaptbjQ1da4Csk8vjVz4kiNdHmGPeU+NGLIodg7Os+6iqCtEKbqK3UVqK3FEB66Agg7HevMHgltghRuZMmfieQ5V6ySCOte4azkXKJ9tGl2NbSosAV7Wor3NTAJBW6VXuYgKCSYA1JqG3xe2wlWBHhRAEWM15QLFdpwrEBCxB6x+VaDtemxQz0zCkc0PqxhrygtntXaYkQwIjSJ0Pl5Gt27SW+QY+z9TQ3j9h0l9BgVDjT9W38J+VBMb2nhGNtTIGk7fA9JoNje1N9WyXcqAmGBUg5TuRM0U1Lo5xa7Hrh5+qt/wL8hVtRXOsH2zaCFuABBAz5VkAcu586nftoxjJetgwSc+gPgCE0MUzjSQF7m0dBC1Fiy4UZAJkDXoaUeFfSAM6rdYZCNW9YhundEBfKdqbuG8Ut3xNsyN5joYoSi6oKdO+yyqV6bdTqtVcTdcOgVZU7mJ/PTTmaD4OitmaXVoRaxYuLmAIgxr7/lR66tCblkKIUBR4CPlSu7CmqKV0bVU4ppZfy/OrtzeqXGGi0fEiuAWexHZyy9kPcQOTcKiSYCqu0TG9PFjg1hPVs2x5IP0oN2Ms5cPZHXO3vMfnTRTwjYsmLvatQtu0gGWbkwBGiqx5eylS0oN4TtOnvpq7U63LK84Y+8qoPzpS4lbFrFDfutpHQ1J5EfcU4uIB27w9cx05np+tZV5capEyK9qG2aanPzbBGvxqD9nUkqCBzEUNzmrGBud8SfCrfVtmKxVYctLVhTUCmpA1UkxMDW4NQA1tNEJOHrDeAqqXrRnpjiVuMWx9sezX5UMftao0ZLitrCkDWNjMxzGgmKC4nEXcx+sgztlGnurS7gbRhjdus8fd9sbdazWVG3osKPx2+3qW19sx8Y+dXsFLLmgd4kjnoSSKXDaTm11uoJPx0rRrllNcrg76Ezp/1UPVTG9Gghj0i43j05aCh6YILqFLa8v7irmERLyF8mVNdWeJPPRWM1X4j2ju4d/RowC8u6Dz21E7UFjc5cfIHKKXJ5hc3pWJVgCg3HME8/bRjBJbjv2yxnkCdPhQe/2quuoBJ94iesBNucTVe1xW9lP1jfpPPan/0uROzvXg1QYvKQrSp1BjQ9D4VcxGG9IxdkVs0GSRO3TLp5Cl25xW6ygMzGHUEHYyf/AHTPYuyo8qg8qLxR1f2WeO1OWy+iu930CAi1bIJjXkfYtXeBca9IdbaKFaGjpGkbSdRPtoN2ixOW2sgHvc56HpVXshjPrTsMzKsea3f9tU4JNeNv9WT54r1Wvw6thsOuhWCDrIqvwK3G3Rj77j0N4fx8WiqMrMCDqsaEGNcxHIjWiXZm9mzAgAqoBhlbdmb7JMb7GqU7JmG1WsyVKFrCKYUp3loTjKNXhQTHNrSMKKB3ob2gP1ajq39/OiM60L4+f8seP6UjGHzs5aItWojS0CZ/fJP5UZR55VV4TayqB0VF9yj9av1tGPBnJ8ixxBi2MUH7IUfNj+VVe1nBs1lb6+sureIJ/Kfj4VaczjLh6fkoHzNHMdeW3ZZn1VV1HXlHt2rFRUnKzeUtYxo50nEEgSRMa17VQcMY65Tr4VlRenE32YtkVJb3FeBa2pRg4jVIGqrYfug1IHq+LtWQyVOiwGrbNVfPWyvTgNnNRlq8uXKgbEKNyB7RROF/iuFuNeYK0LoTqdZnp8/hQ6/wy4oJDa+GnnPI+2inFMT9aCuQyIJmY8NKs4G29yRmCxv3M3hpLaVnDKoy1rn+DVrbtgm0qWrX11wOSNIPLoANT/WtLdz0lkkgAkgBREAbmevSrnEODLae0ucd8x3ljWRtr3j3jVzE8PW1ltqltpO/qvqfsrqCYmnfNjJ6r/gU8djNGVY0Ebczp+Ve8e4jnvxaYkrBO0Zo1Gu+5FF+MXVsq/cCxOwBjeOW9Uezxt3EVWClZ73d185B0YHmK6XkqSUoLoGLx1bTf+I8w3pio7wHMSyjTyJnrU/7Lfn1gOXrD8jUfD+Nql29bVc1snKmbeRMGd9ddPGi9i5B7wJQ97TfKx3GmuVvh7K0XkZGuKM548cJU7BK4O5IzOpGYSMxOx8BVrHcStLKm1LARMnmN/X/ACrfHWMpWNVLAg+ZFUeKkC6wKTtrJ6DpXYW82R+ovgbJFQitDwcStwB6AHbUlvf69SWCrQcigayFBB5gQxLfKqiONfqvi1EMISFAyD3Gm8pelBaG3gwWXJWTqv4JFdFn6tWMjV+9tyiAvwpn7M9pLtsKLa2lBkGEjRdQdDqe9vSzdcx6o08KLcAecpMfb02+7XnLJNrk9DP4+GK9q/udI4J2j9IjeljMNe6IEe86zRrCYgXNRoIn4wK5vhmcl0XRmVMvLUsZ305GmOxxTJg2Z3KtcZLaNzE89xAiaqxSbXJ5OSKUuA7jMSg0zKD0kUtcSxqz6y6a7jSgmK4Ue9/822RqSPSBTPidenOhvCuHtdvZDdFy0kG5lhgeiSBz5+APWl3TdI09OlbCQxN0I18xk5W27pygSCDuGI1giNttyhNxfEYy4130hVFPcQaQNvbvuZqbtj9Id28z2rKhLakqWjMzRoTOyjwHvql2a4yLaqWDQFju8/jpy91NK4qxsEPUlVHfuwXFmxODW4/rliG0jVIX5AGjl64QRFfO/Zr6R8SmIIS6Ldt72dgRnQKxAaRGY6D7Os0w8c7UXOIYl2tm56BP8tQSoZVOrHxJ18BAppT1iZLHtNo6FwS6Xuu53LeW7k/ICrHaXF52WyJiM7x0E5R5Tr7qj4FdXOLRU5gFad5WNJPh41Jxri9m3eKvo2Qa+85fMzUqk3Bv9HkvekDhhj98Dw0rKlHDnOuaJ1jzrKzO2RzbNUZviaV8X2nHIzUVnjiHKGVmloOZoUAnourHzoxwyY7yJDLjccwyhHM6yF1PuGtU8RxVrYm5cZfAnvH2b1rxTj74TILVu3DTOhHyNKNzMzFnOYk8zPzquEKjRLN27GTCcfN1mClwBzLGT7OVWjiCeZ95pY4Vdi9HVT8NaPBqLQhO9yos9al6jL1xxaw+vKYYH2a0wcIvhSSxAHid65/xG+bl0WZIWJYirt7BLhMjK5uI0Z16DkR8RWDx+/a+SmCuOw28dvI2Iw7ZlKo0scwGUb7HfarGI4e917OKSDbX1tRIylp38CKW8VwZQmcOrFoIA55j06AUV4Z2kvYewbYVAGMy6sY0jugQCCI3aqMbfyDNCLSp3QudqOIrccKjAru0dTHyitOGWltWs53LHadeg18iZojh+H2bl1mdyhbY5cqA9DDEgVnGsIbYCssLvO4jSDIO3jSRxqC1NlkT/wBvwLyXCzlm5mf0+e9aYrEXLVzuu0MpAnXRtGAB/vanHsNw6zcDXCAxBgAiQIgzB/OifazgqOqOEkqSYXQmBP5U0Yte4o8jLilj9NLlVyAzfS3ZFv0b5hlnNcmGgToNj4eGu1XF4IbveW9lWI9YacpgkT50JtNnt5WQqR6rBenJhHxHtHOjnZ7GwjTrqOQ6dSKSE25WSSgqSKt/gZVAHuHNyIJAI9pg+8cqr8N4ajOy3XdVVc2YuFWNtTOgPn76bcBxjDJdy3mVCU0z5QN/DafLWlftuLd/FKlp86hZYJoCZkDWFOhma02dciKC24LtvA4e0PSqReQmCBczAadcsg+2peF4lAWI7q/WECdlGU784A3qgMPaw1tWVXX0mjA6q3Od+REabZqw8Eu4q0zYaFRQTBJl/vAabHXQnWk12iM/ZPkI8I4tdc+mKqqEbA98AagxzjUkDXWpe0Pb4uqYazahQyGWBLFhtAGw8Ik6UD4fx5bNl2jXLlAj7RBWfAd4zUWEXIWuKWQgAgzBlo0EbUOYdodqMuYsfuz3ZrEAu7WGKXAe9IBOYEEFSQ0EE8qU+M4XG4K5cY2rlvDowLIjDIR6oLZSYDkbnfanjs59LeFt2LVvEM6uqLmOUR92fWkzE6Ckr6TON4fF41fQOHUqudkBEnYKZ3ICyOmatFGMfchHPJNKL6Rz3EPc7zMpAckzlgSeQ0+FRNZcBACQWBkDzrp+E7NWruEcWrbC5lzqzE5WEwy6zqI6Vzx7oF/wUae+lWTb+hVgwxVqT7pf9mvDrBWQdDIOu8UT4H2jWy8XZKiduYPLzmgnEMYc2nStuD4E37ttBGp1J1EbmadraNyJ8iWPI4wOr9lvpIX0wvOQgLC2FY7WwANfHQnzp17T8Vt3mtZIInMzCNRodxvA+dcb7W9jP2a0lxWVg2ZlK7QCJQjkVzA0d+jniwZSHYdwaAmJnkKwcPY9ehJS96s7YgUgEDQivK5y/ahwSM6rGkHNp4adKys6YKOGLW4c9ay9bhiPGtQKtMRk7QXM+GR+YKn3ig+fSvX4mTaFqNBv75qujToI99IP6bZ4uIK3FYb0S4Jwa7inJ9IVE+sev7utByIbUab607dnL6G2AqiRsOaz86WcqXBrixpvkq37D2rjWnYMUjvD7QOx89wfKoL2KCySdvfXnau/nvOLajuBQ0czJJnx1pfv4RrZh1Kk7TTQ5VsynCpNIlscRP7SHUbsBHXlTVxpHOBeNgVzA6es3Lxn86VOEXxavpcZc4RgSu0xTR2x7VW76Jaw4K29HeRlLPyBjfL8z4V0o20zSEnGLj9kNnjNsWUVVJIABnSIEGDqTrWmI4kGTKFIO85tPdFCuE2gxYVb4hYAC5Dt606z5Vy0unYGp9qjbhmNL3PRkgb6nTarPFbri36O3dz5yFKidBzE9JGwoLgbmW7Pnv4/Kr1y0CVuIzHvExtDDl48j/7ouqHapqvkMcOwNzDKbmHY6JmIYGGA3joRr0rOG9p7+JvS7CFRhAECTrt1hYrSx+15SGJFvVdI0Ddem+9VcTwz9j9FcQ5s+aQTpAA02/e3rGM3JOL7+B5x09yVL5LGJgiREHUbDfX2V7jcMJgDWCAPImiXDbWGaysvACnVjtBMzERH99KqDGIga93yVmAGEasYkZTOvjQinBiSamqAvAMJnvH0gLx9mTJ6Tzpt7R4a0qWrtq2La6oQPtEa7bjmNulKPAsRc9NMyWJJ9uvso5xzi5e0toAqLbnfc+Pgf607Tc6Y0XFQtdkL4s4iVbu5YyKp02EgyNfGuh8FxSWsOxUgsoJCgiSffpr1rluEw157hZbbtJ0hSRqNPfUuBwd3GErmFtFJAUDntrzJ6k1stYx5JXvOXAQ4/aRkcrYdbhedJy9T/cVUaxeyAZHiBPdPIeXSruP4NicLbEXCbWbunbvbxqTpTp2W4jcuYVHcnXx5fOKWclPlDRi8VpnN8LZIt3LjKVYMuWRB1mSJEiMo99WsLwcfsYu2rbnEByQS8AqDrKlfW0j1hp410ftH2MvYu3mD5QmsaliJkleQI6GgWB4XdtqFlbupkg5TB8DzrrOX9xPudtnS0bK2WW4wKktMgN6wVY+JqDs12UbF3DmzWpXuuwAXNpAIPeIPUbU7X7TruD8tvyqTCvBkxI+f6UEkukP6k+7OScTwb27r27gKshII8vyo52QcLuBmLAqTpIU6xOhgjapu2DDE445NwoDHqR+eoFZwy/ZCtNkMLUj0h1HWEHNvHpqSKM37aBFtT2Y6dqccMSqYS1kZw7uwSIGcBVUnQTmb2aTQax2RxPDyfS5fVkrzgzB6RI3BI0pUwPaNrN97qr6x0GwEbDbbXaKaeJ9sbmOVGeAUTJpzEzr7flvSRhKKr4NHPHK3L/Pr/wBK7Y9ydl939ayqmaso6RJt2AcZb51Vtgz41abFhvs15fslGErlMSIMgjz2o8pcmkacjTBYQ3HgneSSdfb40yWOySOuZGcnoqgz7ztS/gsQUcONxTfhuP2zDFxoNoM/pWUt26iWRUIq5MUL+HhnQjVGI84NW8Fc1gMFIG/UdNtfnVbEXD6R8wg5ifeajtvBHUGmcbVE0/a1JdFzBN6wOhn+lXu0GDe4tllR2OWCApO3kKoWsbkvLckalW08eVP5xJPM++tI8ox6OcJwLE6kWLv4CPmKplz7qfuIYo3HWym51ZokqD06MaWeNcLt2y+WcwcypP2Z0HXYimYYtgvDYooQw31+Ipt4dhIVEYS2rOTEye8R8h7KDcGe2WClRnJ0J1GvITseVM37E6akRGoK6keY50kr6SHVd2LeKwYtqXQFnJOkSAA2u3lVTgt0m6BpGYEzt019pFGOOYbQZGJRuUxBPXlHj+lBcImRmBEHX4R+tFxqDsKlc0dV4PaPdJYAGQ6wO8Rz8NKWsXhlvW/R7MgDIT5sI9oA91LuF7W3VVkOs6BgIaT1P6Qa1/4+M5I0GgjfQbRUjxzTtFbywkqZtw+w6tdXKTC6iOYPPwjMKqcXaHCAnKADBM79784pj4VxtLj96CTGsEaA8+unTlSrxcn0zAn1dNPAD41RCTlK2SyjqqRe4ecsMJJFH8dgGuoGuBlJ1zERPn7qi7CYZO9duR3TAJ5e/nXSGuWnTIRmF1So0J1j4ctaScnZRjxx1OR3eO3cNeuG2cueJG4iBqJ9sHlR3gdq0Ft3ASDOmusSdTFJ3E7RVyp3XSr3BeLejGVhmAM7xHX2VvKDlFUTwmoTdnReP8LtLYZrl18puSoZjqII7oJ31Gw2mmHsBwbMqMw7oEgeHKuScY462IZF2VJKqDIE7+2un9lsdibOFshUZrbIM4CZmAbWUiOuxoRxtKmJlyKT4OmsV9GWkKvjoI2G9cz4vcVMU4SIBg6zr9qB50138f8AtFkWSty2DzdCoaORB1ERrMTyqpa7NWc0Nbz9Dnyz7I/M0yRg2xU7Q43LhzdQZmtMGK+Dd0+W4NKKdomVUZ0ILltCSJE6MBHqxpPUV0TF8UwthrwWwXW2pB1LtnHTM0ZZEadK4xxvibYq+b1wAT9lZhQNABOum+p1o6pux02lQat4ElrrnMPSE94CCFYbAnSfHYTOu1Xv2i1aw5tKkvkIQKpaXOgB5zJmaD8I4z6NGtMz5DqpGhB8dfV8KscXxAtlW9Jn1mNGgATrApXCwqbFLFYK6D3kYaZtRv1PiN9R0PSr/CrsQOv9ahxnGHuTrlBmAukK26dcp6bGpcLfCFcyB9J0OVgTpvr7iDT/AAIwvHnWUSThakA/XCRMegJ+TQaykOEg939KuWFNzIgaQTGv2RpPsjWhfpTzNX+B3PrQuwaVnoXBUfOnkrQ0HTCDCyXgBkSIDzJnkxEe8A0X7P8ADUe6ti8sek/y7yHffkdGE0Ce2VaCIIMEfA0a7N2Xut6JdgC4P3GXWR0B0U+Y6VVk8bRb430JDyNvZk6YzYn6Oy9sqcjPb9S8p9dNe443VhrE++ufcb4U9i81s6kHlzmu88OxpNkM/rgQepjeub/SaMz2rgGViWGm5CxB8DrUtbyvo02qOvYAwnBlyrm9aJ/uN6vHirW1ChmEbk6ewR/WqnAzcburoebsdD4SdSY5CoeNd25GaYHLafCeW3Ws1FqVG02nBV2R4jiN0N6zBiZYgkMZ2kgzoIEVtwrDK9z6wSup33O+vPUTVW0pLBmI12A+Z6f2ad+GdnYtEqO+QILCddeR5anfrXSjtwjoy1j/ACI/GMGqXSLYKgdTsecGmHAcRYoGdiIMHYGR570dw1q0wy3VS2xO8dwnYgndD/FptrQ/ifAWt3kSzZBziWYjRQOWmhbnr1G801NIy4b+jziHFrQXvEBdjIGY8xAHe5dBypWxXHlYMqr5ExO/9aZOJ9mBdKpItkkmFQk6DnrCj37ik3G8IazcKNy59RyIrtduWHfR0iviXgwDpMxOk66+cGq81tf0Y1pNOlSM27ZbwlyHBGmtaPem4WI3n41EDVnCYfMZPsoxhs+Dt9UPvYW4uQQIj1uXeHTXyPtNOdjEeitux7qqc0sAOu2utIXZLGrab0V2AjkQTPdO06alY3jnHiK6RiuBC9YZEOdWWZmSsKWXQmQc2WPZWU/FkpfjLsfkR0s4Xxi+XuuxB161DZuEHTp8DuKYcVgZ+qvKyPMd4QVbxB2FCMBw0tdyNIykCBuSSAB+c9BVWTH6S/CCMvUl+hHs1w4X8XbtkEqzAGOm5Gm2gOvKZr6QW8qKJ7qgbbAAcvKkDgeNw1i4lhQgdVPmNgxnnOk9aY+JWM1tgYIIOhP61Gs1/BrLFq6s147xS0ACHCnrB/SlrEcWPo29HcZ9NNTp79Zil3/iT3LgtMhgiAcx0A0zGdG21jxrbD3VRiGZcp0MmnuxKIr/ABgWV9I0kDYDUsTsPbv7DQbhHYx8aGexesOZll7yss/eWJHnt41pj8ULt0lf8tSQnjPrN5HYeHnUP7OUYXbLNauDZ1MH4UejmrDi/RVixubX4j/tqvxf6M8clsvlW4AIItsSwXrBAzeyTTH2Y+lwqRa4ggHIX0HdP8ajbzX3V1Ph99byhrTK6HUMhBBHgRpR5M7Z8r3OEXkJm1cH/ST8qa/o64Vmuvddf8vugEbMd/aBHvrtXG+x9vEZmDeif7TLEEc8w2Jjnp40o47GYDC4dlwisy2HX0twGS5uSC06Z4KjaBrpSzdx4DG75JvRjoPcKyhKdscIQD6Ya9Vb9KypdX9G9nN8H2Vk95p+H9aIcT4IFtKLQjJJ8ZMGfhTEcJlHjzoNjeMot5bR1kgMRynbz3oepKbHUVEn7WcFKhb4G8B42zfe9tUOy3EhZxKM2imVbwB0n3xXScLhluWgjgGVCtPPSD7ec0hcW7E37d0i2puLyZenQzsRXs+PlUoaSZ5+WDUtkPOJ7SWFB+uTxhgdfCKRuMccS9ekhjbQQgHPqdds3XpAih2I4c1titwhWAkiZ8hpzPSqbE8tZ8KWUfHj3K/4Nscc8uYqv1jTgblogMQltY7oJGkefPnQLi1u213usSSQCSQVE8yR4ef5VWsYJ3J7uv70CPxbVjcMcEAKfYP7n5V5jklJuJ6ixJxUZUOnZ7spZWLmYXm5EaqPLqfE+4U7YHDRymuc9jsJds3M+qgwIJ0Y+I2OgNO+Pxj3Rl0VDuBz8z+VUxdqyDIqlVgLtljrdq6GtwxI74H/AI/ePlQzhvav0ndXZRoNtNtOg8OUxRTiHZ9LqZCI6EcqD4fsfctOHUekM9cpjmCD60jnMjxpnyZ2E8Rca8rJbzAkd1s0QRsT08xSFjuD3kuZHWCRIJOhHgeY8Br4V0H/AIUVku62o1gGWHmzAAfh9tKDcbU4Z0uNnuMrCdWMnQSSAAOWhI0pbklwNGKb54FLF+sVmYPLUSPnUQFTegNeNbIp6YhqOgo5YthYHIUHsWDKnxHzo9ZGoqvxl2zPLwWGbkdjt/fvp8+jaLtm/aYnNbKumpmDMjfUSo9/SkDGEAgDpRjsjxv9mxVu6RKggOOqHf28/ZVc1aoyhKnZ0Xt9wBbuH9LlAe2Rm8UJiJ5wSCPAmuR8fDKBcQlXU5WIJEj7J/L3V9AcUKXrErle3dG8x3W1UzHME8t4rgvEn+tuW221Q+znU6W8HFmzTjU0VuA4xnDDMfTBs6MSZOgBnXXTQDnMeTxhON2LlkviLlwOoIAa5khhyCtoAYnbXY1ytM1t9Dqp8tqZWtLiLYvBCSNLqhVBZoHfDEiAJ11iY0MmvNnA3UrGrhfaiwj2C6PC2mYsACTmZ8oAJA58+lV+1P0iJdsPatYcLnEZ7kEgc4CiAd9ZpZvWbgUQVYZIQr9tFmSpn1lPrJuPEUPFyR0I/LXltQ1TdnBDDYtCAB63MRp7J3pg4f2UxV9Q1uy5U7EjKp8QWIB9lc/u2yJMkx/e9fQnE+KXBlW3cKW/RoVCgCAVBGu/PrRbpCsX8B9FzPbYYgKjfZYOGA8GXLB6yG9lN3YzDWOF4Q2hcFwBi9x011cwDlBMAAARJ2pZu971mLfxEt85q9whQEvjNk7q96AY70TDaHfnSRnyCj36TOL57KmxeBtM0XFQ7kr3Q3MeqdDv7KV/otwgu4q5Zu289q7aIcESNCCCemux602t2WW+jWQ5zXcrFmAibZ1ICgAHKzbU38C4FZwNrJbAAJ1aO8x8Tz+Q+NPaByKb/QVgSSQ99ROgDLA8NVJ99ZTt+3v0H9+2srrRxxjtHc9EhYCS23QE865zwqXxiE69+T7Nfyp9w7nFYMoT37ennGqn2j4ilbgHCoxqad05vYcpqTDStfJS2dTwC7Gr13CzufdS/iOJ/s2HuOxnKNPE7D4xVfsN2wGKHorpi6o0P3x18+o9tVRXFk77C2P4FZc5nRWPlPxikzAcCXFNcckpaViqKkLMczpXR78ZWVlkxt16Vyz/ABB6DDMVym7dvPqROVFVRIG2+g8j0rtbdIeMmkwwnY+wG2Y+bfoBUGKwxwLq6tmtMQrqY0/e0iTA336zNJw4leJ1uMwmYJ0M/lVK9fJYyTvMSSB4Cab0ZHLKn2dN49jSoUWXAaZzABtIj2g/lW3B+JPdfK8gKmZ2DQoggclBE66Aiddd6Uez9zMCv/UPI/1+dMNnEizhcRccwGdLcxMwAYjzZqwm2aJU6CuI7SpJCWiy8szxtz2LHfqKG4/tiqMGeyuUDUBiS06faGp3029lArvHbQEhpPSCPypZx2La85Y+wV2t9hG3t68i1dtEegvLIIRVObchsqg9NPCk5nNPHC8A2I4e+GuQHtRctTvlMgz0gz7xSNetlWKnQgwR4itsUqTRlkTbsI2Oz2IdQwtmDtJCk+wkGq+L4VetjM6FQTEkjc+2j/Du1F+4coRTG5jXz9aKu40XLwyOoyHfRc3mJbQ+2j6jO9OhRFkCPMezUUVwo1r3iXAmUMUnKNe9lkR1ymD7Kgs3dVnQsJAI38uuvMVX4k4q02ZZ4t00bY8nNJBjkYryxfiiNvEyIOo8daifDWztoTV9fJLZ1nsziM+FUHUegtTpuAu3yHsrmvbpcuMcDrPvg/rTd2Y46DhbykxetJ5ysaOORGoUjqfGlf6RiP2to3AWfiP0rJdtGjfAm44d8nr+lTcH4ibN0MIg6MCJlSRmHuFW8KoaQdedaYnhHNTHxFTZMTbbGjkS4HDA8BS5bfVWwlwBlRVIa22xdDEyNZnUjygrPGuyF7DODla7akd5N46GAYJGzQQfeAxdkMULNtVZyZIBE+oSxAInZTInkN+Zptu4QPbayTlS6MoYCcs8teRO3Q6cxULuLKVycqt9n710kpaKoZg3HAIExr9piPBdeQrtg4NdvLZa0oZTYtd4sAuiAefLpVXs12DXCAutxrmYRl9VBBkd2SZB5k6Sau4DtE1mMOQhjS0wMKy8kIHquANtmAkbEAbKXB00k/ae2+yNzPldwgiSwXMPIFmXX/pPnV+72TQWbyB3Y3FykvAA1kRCj31VbjV07EJ5CP61sQ51Yk9Sx/vrQpGYlYjHYvA3FBcqLZ7jlc8A6Qw+2nkZFNOF7cs0HE2yBEi7Zl7ZHXL66j8XnRt+EC8gS5DAjuxqR4z0pKx+Gu8JuSyemwrHvLuFnTMD9g6+R8KVOuGPW3Q4L2swhA/+TZ/mKPmZrKWP8WcGOpVgTqR3N/xVlPaF0l9CJwLFeivCdA3cYeex9h+Zq8961bvl4dHUkEABlJ6jUET5VUxqBgLi89x0YVPxZczK4HrqD7Y1qO7dlPwXuM8ZsX1CFbmXnBAnzk7UKt4WxZuBksEOpBVvSEe3QVr6PyqQKTvHQR08Z51pb+xaQbu9unCNntqQFOu5Gh9h1pFwPDkvIWYGcx1B9vlzo7icPKMOqn5GoOC2ybCnSAxGg8j7Tr8qdSf2dSoWuN8O9AyZSSrLOvUEgj4fGq2FCMjgsFuCCk7ECZWep/SnjGYAXUKP6vQDUHrP9KWsb2OeO44bwIyn36/lW8ctqmYuHPBQ4djDbZX+6dfFTuKecfhfTYIKpAzXWcE7EAZR8IpEfAtafKwMxPWF11JHIbTTq3EUsYbCI8gG3OYCQpJ5xtM/CkyJWqNYvixfv9lbukMG5QNI9+9F+F8AW1BIDP16eX61ewPEbd4kW2zREwDz8xV70VI2w9mmDuZLqPynK38LwD7jlPspe7Y8BjM6jVT3vEcmpl9CCIPPSoOO4g/sxfdsuQ+L+r8d6CdMIicHx3oryEnT1X8m5+zQ+yn0W6QeIYNLbuoLEiADplkAZwfI9Kb+zeKL4dZ3U5fw7fAinYGX3t8jShj8GRbcD1rDGOvo31B9hAPvp0yzQrHWxbvhz6lxGRvNQWHwBFBHJi3jHDEMukqJ5ajQn2/rU3Dshf61yqxuBJ3H5TVPhy5xl5jUdYHz0NXrOGAPWvWwSjLHV8oiy3Gd1wNHa7AIj2vQ6fV5G11IERPWRQO0ihw11fSDmCTrpA58qsYjiReCRsoG3QRWiuDvRxprHrITLNPJtHozi1mwAHsaTAI1kb8jVJL1XHwobaqV7AsNq6EdVV2LOSm7qjYX8pDKYIp97NXHa0FvAayV/eQnQanlIiPDbWuco/XlXSMLhCcNbXnkX3wNdKl8p1TRvgV2hq4Xjom0zZpEg8yNiYH2hsfYfJTb6PrtnFO+GTPYYDuBgAZMlT3SYBEhgQVMHlFTi0bk3AMt22YzDeI0YeMEAgiieG45eX1jaaOeXvf9hgn3VBtTtFLjYU4dffDHLetm4PsXVALeTjQlhr3135gHe7fxK3SGS0xnQljlHtChj7wKHcP4m5Vrjvbt2gSZCBJHjJPOddJoja4vm9XveJP5Cg8jBoTWvTRGbIOiINPM3iZ8wBXmIxls2/R3WUz6xuOGMc+6ojbSNBrQvjPahsOjvmtqFA1MxmJgA5ZPwqlZvW8RbFz0aqX75yjJMxDctSI8aRybQyiKeL7KYM3HKLCliV32nT4VlNB4cvQ/iNZS3L7O1ZzvDvEg+qd/A8j51fC5rI/caPYdaoIs+VTYHEhWZGbdSROnqmfzoNGhno6lVOtYpPJfyHu3NSBiok7Dp+hpgEOIXux1IHsO9V+yxnDsOjkj4A/lV11YiTCgaidT5nkPKqfZe2xsEqQCWYaidNPHem+DkEsnhWehqfJFZk1o2AXOPcDZ3Dqs92G1j1TmE+BE+4URx3Crd68qsXBt2lEBoldd48R15iixnKfKhfFm9HiLd4aK3cfkQDsf76UdnaOUS7huHrbGVAFA5D+96sZK2nWvSK44jgRrSX2l7RBs1q2VKSGLc8wn1T5Rrr50U7cXSLCgTq2sdANj8PdQHhHZ9MRlHpEUkGSxjJl1aZ0Ijx6eNa44p8szlKuEAWvDlr/fjTf2E4hIeyR6vfGnLQGeupFWsJ2UwitAuWr2nrPfRBPQJI+JrbDdmms4xLlkK1tpDhLiMFkfusdJjyitZLgRPkZfRUH7U4bNhysSzMoUc8xMfKaYreEuckY9YE/Kh+NwVxr9lTbcKga4ZVgJHdUbRMkn2VhRqmKHEOH+gxKZVhbijKNPWAgr0k7T+9V4WlcA9RvRjtNgRcsyRPoyG06D1gD5fKhODwQe4Usu/o0A1mZY66QBoBv585FJJNtSi6ZrGSqpK0QvgSNjPnVO8Mu5HvmmT/DVv7ed/wCJjHuEVHi+zqN6iIoKEHzBlTt5g+FUQ8jLHt3/AEJ54sb6VAX0rJuI+Gntr04+Qao3LjKott61pmSN+7OYezWPZUQaa9DHk2jbIpw1lRvdOpPXWut8NT6m3/AvyFcjA1+ddj4Yv1Vv+BfkKk8x8I38ftkV3BkMrLoyn4bEeIPSt2W229tlJMShAEnwO3sqrju11i1ibeGYzcuGDGyT6obzO1FbtuGHhrXnclZI+QKLbJmUACOWnXQ1VxOMNpJtYcuAdVFwyB+6Dpp92QKIW7WgO/OpMtCzkhP4r2tlsPbsLaa5echgyklIIGqkyGE8+lMlgd4jp/SlHA2xf4xeugDLYXLIG7RE+J1PupkwmJBuP/fSm+DmXDbFe1H6cdfhXlA6wn/ypwXS9/Nb9a9t/RRgFMi20nmXJPvNZWVbqvontlr/AJd4T7r/AIzWr/Rxgzur/jNZWV2kfoOzPG+jbBn7Nz+Ya0wX0YYK0uVFuRM63CdTXlZXar6Bsy0OwGF+6/4zRFOztgCBbUDwH9zWVldqvo62QXuyGGbe2PYSPlVPEfR7g3EMjEdCx3rKyu1X0dszb/AOF+6/4zWf4AwvR/xmvKyu1X0dbK+O+jDBXkKOtwgxMXCNtfyofa+hXhy7Le1Ef5rbSD81FZWUUq6Bdnv/ACW4d929/Nas/wCSvDfuXf5rV5WUTiQfQ3w8bLd/mtU1n6KcGnqtiV8sRcHyNZWVxxfv9g8M4hvSkxBYuST/ABE+sY0k61V4d9F+CsKVtrcAJnW4T8/KsrKFINsuDsLhuj/jNZ/gXC/df8ZrKyhqjrYKxH0P8Pd2dlu5mifrWjStP+TPDvu3f5rVlZTptdCtX2bL9DvDwZy3f5rUcsdkLCKFGcxsS5J95rKyhL3dhXHQu3/oT4c7m4wvl2MljeaZ60b4b2Fw9hMim8w5ekus5HgCx0Gm1ZWUGkw2wgvALQ+9+I14ez1o/e/EayspdI/QdmDuGfR/hbBc21ebjZmLOWJOvXzNWbXY7DqSQG137xryso6x+gbM2PZKx+/+M1lZWV2kfoOzP//Z"/>
          <p:cNvSpPr>
            <a:spLocks noChangeAspect="1" noChangeArrowheads="1"/>
          </p:cNvSpPr>
          <p:nvPr/>
        </p:nvSpPr>
        <p:spPr bwMode="auto">
          <a:xfrm>
            <a:off x="152400" y="-2317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6" descr="data:image/jpeg;base64,/9j/4AAQSkZJRgABAQAAAQABAAD/2wCEAAkGBhIREBAREBISEhIOGRYXEBgQEBAXERIaFBwhFBYQExYXGycfGBkjGxwVHy8hIycqLDgsFSAxNTAtNScrLCkBCQoKBQUFDQUFDSkYEhgpKSkpKSkpKSkpKSkpKSkpKSkpKSkpKSkpKSkpKSkpKSkpKSkpKSkpKSkpKSkpKSkpKf/AABEIALsBDgMBIgACEQEDEQH/xAAcAAEBAQADAQEBAAAAAAAAAAAABQYDBAcIAgH/xABMEAABAwICAgkODAYCAwEAAAABAAIDBBEFEgYhEyIxMjRBcnSyBxUWFzM1UVNhc5K00uEUI1RVcYGDk6Ozw9FCUmKRlKFW1CSxwWP/xAAUAQEAAAAAAAAAAAAAAAAAAAAA/8QAFBEBAAAAAAAAAAAAAAAAAAAAAP/aAAwDAQACEQMRAD8ApYd1G/hUTak4jWRmou8ta7atzEnKNe4F2e0MPnSu9L3rfaIcBpeQFYQeU9oYfOld6XvTtDD50rvS969WRB5T2hh86V3pe9O0MPnSu9L3r1ZEGB0I0K62V0jBVT1IngzfHneFjwNrr47/AOlvlHd3ybzZ/wCY1WEBERB5XVdSvrhUVdSa+qhzTytyRO2jQw5RbX5Lr89oYfOld6XvW+0a3tTzifpqwg8p7Qw+dK70venaGHzpXel716siDyntDD50rvS962mgFMY8PhiL3P2F08eZ5u5+xzPYHO8pstEomh3Bftqv1iRBbREQecaU9T7rniM7jWVFOIIoAGwHU7MXkuOvd1BdDtDD50rvS963uH8PreRTfqKyg8p7Qw+dK70venaGHzpXel716siDyntDD50rvS96doYfOld6XvXqyIMh1OsC+BNraXZpJxDOLPmN3nPFG+27xFy16iYFwnE/Px+rxK2gLDafaKdcamkp/hE1OGxzSZoDYuymNuU69zbFblRarvlTeYqOnEgwfaGHzpXel707Qw+dK70vevVkQeU9oYfOld6XvTtDD50rvS969WRB5T2hh86V3pe9TcZ6nxwrJM2tqZ9luzLK45RuOzCx3dVvrXtCwvVW7hT8s9FBotEOA0vICsKPohwGl5AVhAREQEREEd3fJvNn/mNVhR3d8m82f+Y1WEBERBH0a3tTzifpqwo+jW9qecT9NWEBERAUTQ7gv21X6xIraiaHcF+2q/WJEFtERBGw/h9byKb9RWVGw/h9byKb9RWUBERAREQRMC4Tifn4/V4lbUTAuE4n5+P1eJW0BRarvlTeYqOnErSi1XfKm8xUdOJBaREQEREBYXqrdwp+Weit0sL1Vu4U/LPRQaLRDgNLyArCj6IcBpeQFYQEREBERBHd3ybzZ/5jVYUd3fJvNn/mNVhAREQR9Gt7U84n6asKPo1vannE/TVhAREQFE0O4L9tV+sSK2omh3Bftqv1iRBbREQRsP4fW8im/UVlRsP4fW8im/UVlAREQEREETAuE4n5+P1eJW1EwLhOJ+fj9XiVtAUWq75U3mKjpxK0otV3ypvMVHTiQWkREBERAWF6q3cKflnordLC9VbuFPyz0UGi0Q4DS8gKwo+iHAaXkBWEBERAREQR3d8m82f+Y1WFHd3ybzZ/5jVYQEREEfRre1POJ+mrCj6Nb2p5xP01YQEREBRNDuC/bVfrEitqJodwX7ar9YkQW0REEbD+H1vIpv1FZUbD+H1vIpv1FZQEREBERBEwLhOJ+fj9XiVtRMC4Tifn4/V4lbQFFqu+VN5io6cStKLVd8qbzFR04kFpFxzztYMzjYXaPrcQ0f7IXIgIuKGoDnSNAcNicGkuFg67Q+7TxjbAX8IK5UBYXqrdwp+Weit0sL1Vu4U/LPRQaLRDgNLyArCj6IcBpeQFYQEX8JS6D+oiII7u+TebP/MarCju75N5s/8AMarCAiIgjaN72p5xP01zUeONlERbHKNmdKzbNaMhhJDs9nagS0gbvEuLRre1POJ+mpJqHwtnENs0EtU4l4JY3ZHNqC5wBGq0jhuoNLR1gk2SwI2J5Yc1tdgDmHkN12VljjD43uLMuV0odKHNcSWy7HC0NIIykOeHEkHUwi2u45IMaqvgUFRI2Jr5LPkyhxY2MjOG74WeRZt9y53DxhpVE0O4L9tV+sSK2omh3Bftqv1iRBbREQRsP4fW8im/UX6xoPkkjgZI+MlskhdG6xvHlawHwtzOBI48ljcEg/nD+H1vIpv1FyT6q6MncMEoH1PjJ/8AYQTtHcSbURzudMRs7o5WAyAOYx8MLrNHEzMSPpcfCqOIYpC47AZ2sdKJWkslaHx5G3fY32r2gtPk3ViMAwuPYoZSxuyFsLHEgZsrIaeVjD5GvFx5SSu9W0R2GWSR0b/hEE7w1sWXY7MFs13OzO8LtW93EG1OJQgEmWOw3TsjLCxyG5v/ADavp1LsrHTtbshgIblE8rHCwt8dHLUlrh6JWmwmQup4HO3zo2F30loJQT8C4Tifn4/V4lbUTAuE4n5+P1eJW0BRarvlTeYqOnErSi1XfKm8xUdOJB+dMn2pHO1/FkSWbunYPj7fXkX9rcalbK+ONjXADK1zi6wlJjytfb+Etkv4dofq/mkdJFUFtPKSA5k0gyyPYdq0R6y0i4tI7VuavIszBpOBFJI4Pys+CVkh2OQ5YckUb3Gw34c2ba7vxe4gvN0nkJ1xNblczZA5zrtY5sRcdzU4GYaj/IfDdcEOl0ojzzRwxEvZlbszjmidlzFuoXkuXWb/AErozVGeplvtdnJj18Uj46VwZ9Ia2QnzbvAuOlxhkb6Z9jJnayFoaxzw2SYF0efKDkBLCMx1DNrQa/CKx0sed4aMxuzLexa4Bw3eMXsfKCsn1Vu4U/LPRV/RINEMmxuLojK90NzfKJLSOjB8DXue23FltxKB1Vu4U/LPRQaLRDgNLyAo+MTNgr/hDpDG1mwiUl7gwsMc5fmbe38LHXtf4sKxohwGl5AU7GMPY+atkfcmCnaYxmOUFzZm58u5mylwv/UUHYxTG6aaIZZA4MdBNcB4blZMw5w61jYgEjwEXFiLqTG6cSSVIkvDUspTG4NeQ7ZM4Y6wF2i1iSQAACTaxKn1UY2WwaNrO1rhYWylsG1t4DZhXA2ja6QwvkfCx2doMWx3LWunIZt2uAGQHcAOrUUGii0spHPyNnYXXeLDNr2Nud9ja2ptzfyLv0VayaNkkZJZILtzNc130Oa4BzTxEEAhYrJGx73uaCMrc9tTnC9Zdtx4bu9IrVYBm2E5rFwknzZRYX2V97eRBwu75N5s/wDMarCyWk2k1PQVbJ6p5ZHsBbdrHuN3SNsLNBKn9u/CPHyf4tR7CDerpYfi8c7qhkZOalk2KUEbjsrX/wBrOCx/bvwjx8n+LUewunoRi8b8RmqYHufTY06UsLgWhstJlaGhpAILmOedfikGx0a3tTzifpqRpBTPjdWvyPkjqTTjLGwucdTmbg4i7Y78Vt3Uq+jW9qecT9NWEGHju51sjwJnMaM8bxtozDKeL+USG+58WRuhfvEqktwyivFM/NG0FjIZDI1zYS4Z47XFi3jG+A47Laog/gUXQ7gv21X6xIra8+pOqNQ4fGIauVzJHSVTwGwyvGU1MoBu1pHEUHoK6Vdi0cMlPG8kOq3mOKw1ZmsdLY+DU0rH9u/CPHyf4tR7CgaVaf0eIGlNDLI6XDpHVhaIZWFzaeNznMGYC+YbW1+NB6Hh/D63kU36i7GL4W6bIY5Niey4zZc20eLSMAuLEixB4nNBsRcHqYRMH1lW9pu18VK5pHGCJCCriDPVuENiMjw/aylgjYQNTtox2U313ZGywtqs7dvq4pNCrslYKmYbK6ctNmExsnaW7A243rXOLxfj8mpXXxxTEXDJDTvBF7ExSBtwf6XZXf2d5V2UEir0ea/ZHNdkklkbKXBgNnNjEBNvLGC361VjjDQGjUGgAeQDUAv4yZpLgCCWGzgDraSA6x8BsQfrX7QRMC4Tifn4/V4lbWHrNNqTDaitNZI5mzzjY8sUj75KeHNfIDbfDdXF278I8fJ/i1HsINfi+Lx0sYllJDC+OPUNwzPETSfJdwufAunVd8qbzFR04lgtMOqDh2K0pw+mnk2erkgbFeCZliJWuvmc2wsAT9S1OBYmaibDZnjK+Skm2Vv8rw6JsjPqcHD6kGuX8Lf9r+ro0FY98lS14aBBIGR5SbuaY2SXdfcOZzhq4gEHdI/0hC/q4KaVzru2uR2UxEXuQRcl31oOYCyw3VW7hT8s9FbpYXqrdwp+Weig0WiHAaXkBdmfBmPdO4l//lMEclnkDK0EDL/Kds7X5fIF1tEOA0vICsIJcuj0bjI7NIDK0NJDgCC2wEw1b/aR6zfeDVu34arRKCTLm2TaGEi0hHcL5Rq4nBzw7whxBVpEESTRGB2a7pTnGU/GG1hsltXF3WTX5R4Bbv4XhcdNHsUWbLme7bvc515HF7ts433SV3EQea9VSXJUU0nwQ1zYmkvgyF4kBdl2wDXagSHbh3oWQ7KIf+KM/wAV3/WXsLu+TebP/MarCDwbsoh/4oz/ABXf9ZanC8RbUwYUyCjZQTGtL2wtaBsTKe5qJC3K0jNG7Jvd2YfSvUFi9FsMkdimKVMutkL9hpAW2sHsZLO4Hju4Ri/9BCC5o1vannE/TVWV+Vrj/KCf7a1K0a3tTzifprOQ0krgW555QGySSudUFoa2YSRlmVpBPc2EeAg2tcoNdhD5TE0zFpe4kgsFhlJuzV4Q0gHyhd1YGqieGtjjlmYH7FBcTylzWxugtYvJs4h8t3bpzC5NgB2H0pidIWzTuEMsEZzzTOdJIAJHPALrBuWTWBZtmblwg2y8QxjEmwTkvwfrm14myudA57Yi2qnu0HYni5uLjVuL1rRulcyDbSySmRznXldcj+ENHksB9ZK4dDuC/bVfrEiDyHsoh/4oz/Fd/wBZVtF9LKcVBMmBR4c1sU7nTmHIQI4y9zBeFt7tB1XXsaxvVFw19Q/C4GEhstVaewuDEInulYfAHNBbf+pB/Op1TPjZkkblcyloQWk3LNq+0ZPGWizfqWnrsUbE6JrmuOyuy3blyx8Qc+5FgXFrdVzd41WuR0sOH/nVvIpv1F0NKo43SZZMxcYZHQNbJI3M9jm5Rla4B5DiwgG+4g/GC6QxiSrvFKzZZwRdrONsEQcbO4y9jvDZ2vWCF3uy6M3DI5XOu9trR2GVoe1xObevDo8trnbi4Gu2c+EsMj3Nc2znxWIItr+BEf6IK5jiUcsFCWFrLtic/U0PecrGiN1xcWuCRqN2t4rghYwvSZhYLwzCUszTXYwEvbFHKWk5rOdlewAgkXaRfUq1BibZXSNDXNMRsc+XbA7kjbE7UkOAvY7U6lmKU9ycwZs08DHW/kkpWNd/8VLRVusk7uwwNfymulDh9IKDz/Tup2LEHyuw44kwSTMMRic9jC+CkLZTZjgDZrgNX8R8Cj9lEP8AxRn+K7/rL17AuE4n5+P1eJW0HiODaUwfCqYO0bjpg+WJomdBlEJe8NZIHGAWIcW21jXZa/QsXqWyC2xVDsRkpgLao3zR2NwdYc4PkHkkA4lS6qcMj8LmZCcsr5KRsRG6HmpiDT/ey7NHhzKeqoIIxZlPSyxsGvcYYWjd+hBzaRVsjHwiJsjiz4xwjcwDKxzWv2TMRduRz9QvrseIKBRSTMllOzyHZC2QgkWu4Ul+K9ttIB5H24hbQ47RTOmp3QtBY8SQ1BL8pjjks8ytH8TrsDQP/wBL8Sz9LhNfYOfBGHlzGECcEBrWwB0u5xuhdYbtnAm24g7k807WwyOmOSpewsaHHMNmEbSw6t628xF9Qu3yBcGG7IyKFonmLcrGMBeNrnpQ5jb2uTnaSCbm7vBYA3Ca8imYYossDiwkzaxHFLEY5gMusuYxxLeLVurv0OCzGONsrMjoX0rwQ5rgdha1rwLa+Jw1jjQcMVc8VAhfM/bT2aczsucN2T4Pe2tpY2QW3LgjdXT6q3cKflnorswYTVF2SWJuQyxva9koLgYZc4lduEZmtOoX7pY8a63VW7hT8s9FBotEOA0vICsKPohwGl5AVhAREQEREEd3fJvNn/mNVhR3d8m82f8AmNVhAX4jhDb5Ra5JPlJ1klftEEfRre1POJ+mpgwara5mTYQ2SKRlQDI++ZjnPpww5dwmR2Y23Bxqno1vannE/TVhBlJMAqLmwj30MgvKbXvDsrN7fUIXEG2syAata4p8GrnEZW07QJJXEmaR2YSPMgdl2MWIDY2Wud+432oDtgiDp4TC9kLGyBoeL3DXFzdZJFiQL6rcS6Gh3Bftqv1iRW1E0O4L9tV+sSILa/D4QS1xFyy+XyX1H/S/aII2H8PreRTfqKhU4bFI+KSRjXPpyXQkjWwuaWEj6WkhT8P4fW8im/UVlBHp9EKKNrWspomtY7O0BuoOs0B39msH0NC5WaM0gLHCnivE572HKLtdK4SPcPAS4An6FTRB0qLBoIW5YYmRt2upgsNo0Rs1eRoaPoAXNS0LIs+xtDdkcXutfW52snyXNzq4yfCudEETAuE4n5+P1eJW1EwLhOJ+fj9XiVtB+JYQ4WcLgFp+tpDmn6iAfqUiq75U3mKjpxK0otV3ypvMVHTiQWl/LL+ogIiIFlheqt3Cn5Z6K3SwvVW7hT8s9FBotEOA0vICsKPohwGl5AVhAREQEREEd3fJvNn/AJjVYUd3fJvNn/mNVhAREQR9Gt7U84n6asKPo1vannE/TVhAREQFE0O4L9tV+sSK2omh3Bftqv1iRBbREQRsP4fW8im/UVlRsP4fW8im/UVlAREQEREETAuE4n5+P1eJW1EwLhOJ+fj9XiVtAUWq75U3mKjpxK0otV3ypvMVHTiQWkREBERAWF6q3cKflnordLC9VbuFPyz0UGi0Q4DS8gKwo+iHAaXkBWEBERAREQR3d8m82f8AmNVhR3d8m82f+Y1WEBERBH0a3tTzifpqwo+jW9qecT9NWEBERAUTQ7gv21X6xIraiaHcF+2q/WJEFtERBGw/h9byKb9RWVGw/h9byKb9RWUBERAREQRMC4Tifn4/V4lbUTAuE4n5+P1eJW0BRarvlTeYqOnErSi1XfKm8xUdOJBaREQEREBYXqrdwp+Weit0sL1Vu4U/LPRQaLRDgNLyArCj6IcBpeQFYQEREBERBHd3ybzZ/wCY1WFHd3ybzZ/5jVYQEREEfRre1POJ+mrCj6Nb2p5xP01YQEREBRNDuC/bVfrEitqJodwX7ar9YkQW0REEbD+H1vIpv1FZUbD+H1vIpv1FZQEREBERBEwLhOJ+fj9XiVtRMC4Tifn4/V4lbQFFqu+VN5io6cStKLVd8qbzFR04kFpERAREQFheqt3Cn5Z6K3SwvVW7hT8s9FBW0UxiBtFTNdPC1zWAEOljBBHEQTqKrdfab5RB99H+6+fq7RGkdNKTFcue4n4yXdJP9S4ew2j8T+JN7SD6H6+03yiD76P906+03yiD76P9188dhtH4n8Sb2k7DaPxP4k3tIPofr7TfKIPvo/3Tr7TfKIPvo/3Xzx2G0fifxJvaTsNo/E/iTe0g93grY5MRBjkZJlp3XyPa615G2vY6leXlXUfwSGnqKkwsyF8bc22eb2d/USvVUBERBncBxSGMVLZJomOFRPcPkYHC7tWolVOvtN8og++j/deJaZ6MU0uIVb5IsznyEuOeQX+oOsovYbR+J/Em9pB9D9fab5RB99H+6dfab5RB99H+6+eOw2j8T+JN7SdhtH4n8Sb2kH0P19pvlEH30f7ro6GPBpAQQQZqogjcINRIQQeMLwbsNo/E/iTe0vc+p/TNjw2lYwWaxrg0XJtt3cZ1oNEiIgz0GIxR4hWiSWOMmOmID5GtJHxmsXKp9fab5RB99H+68p6q2j9PPiGeWPM4RRgHPINV3arNIWO7DaPxP4k3tIPofr7TfKIPvo/3Tr7TfKIPvo/3Xzx2G0fifxJvaTsNo/E/iTe0g+h+vtN8og++j/dOvtN8og++j/dfPHYbR+J/Em9pOw2j8T+JN7SD3fRudr58ScxzXtM7LFjgWm1PENRCvLC9SLDY4KOVkTcrTKTbM468rf5iVukBQMSq2R4hSukexgMFQAXua0XzxarnjV9eadWTCIqj4IJmZgzZC3bPFt7/ACkIN719pvlEH30f7p19pvlEH30f7r547DaPxP4k3tJ2G0fifxJvaQfQ/X2m+UQffR/unX2m+UQffR/uvnjsNo/E/iTe0nYbR+J/Em9pB9D9fab5RB99H+6xnVNxCKWGARyxyEPJIY9riBbdIBXlfYbR+J/Em9pVdHNGaaKVzo48pLCDt5DquDxuQf/Z"/>
          <p:cNvSpPr>
            <a:spLocks noChangeAspect="1" noChangeArrowheads="1"/>
          </p:cNvSpPr>
          <p:nvPr/>
        </p:nvSpPr>
        <p:spPr bwMode="auto">
          <a:xfrm>
            <a:off x="304800" y="-793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7 CuadroTexto"/>
          <p:cNvSpPr txBox="1"/>
          <p:nvPr/>
        </p:nvSpPr>
        <p:spPr>
          <a:xfrm>
            <a:off x="3614065" y="3356991"/>
            <a:ext cx="5050904" cy="3170099"/>
          </a:xfrm>
          <a:prstGeom prst="rect">
            <a:avLst/>
          </a:prstGeom>
          <a:noFill/>
        </p:spPr>
        <p:txBody>
          <a:bodyPr wrap="square" rtlCol="0">
            <a:spAutoFit/>
          </a:bodyPr>
          <a:lstStyle/>
          <a:p>
            <a:pPr algn="just"/>
            <a:r>
              <a:rPr lang="es-MX" sz="2000" b="1" dirty="0" smtClean="0"/>
              <a:t>En el mes de septiembre se recuperó la información que aportaban los primeros contactos y diagnósticos de cada grupo y en octubre la que proviene de los registros de evaluación de los alumnos. La sesión de noviembre, es la última que se llevará a cabo en 2013. Les proponemos reflexionar sobre los aprendizajes que los maestros han adquirido hasta el momento en forma individual y como colectivo.</a:t>
            </a:r>
          </a:p>
        </p:txBody>
      </p:sp>
      <p:pic>
        <p:nvPicPr>
          <p:cNvPr id="6152" name="Picture 8" descr="https://encrypted-tbn2.gstatic.com/images?q=tbn:ANd9GcSw40n48N6vXPu62ptJF7a_iiXRu7k4QTvOlrGAmN5S41nIRcMN9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200" y="3717032"/>
            <a:ext cx="2819400" cy="1872208"/>
          </a:xfrm>
          <a:prstGeom prst="roundRect">
            <a:avLst>
              <a:gd name="adj" fmla="val 8594"/>
            </a:avLst>
          </a:prstGeom>
          <a:solidFill>
            <a:srgbClr val="FFFFFF">
              <a:shade val="85000"/>
            </a:srgbClr>
          </a:solidFill>
          <a:ln>
            <a:solidFill>
              <a:schemeClr val="accent3">
                <a:lumMod val="75000"/>
              </a:schemeClr>
            </a:solid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3117781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28001" y="4005064"/>
            <a:ext cx="8352928" cy="646331"/>
          </a:xfrm>
          <a:prstGeom prst="rect">
            <a:avLst/>
          </a:prstGeom>
          <a:noFill/>
        </p:spPr>
        <p:txBody>
          <a:bodyPr wrap="square" rtlCol="0">
            <a:spAutoFit/>
          </a:bodyPr>
          <a:lstStyle/>
          <a:p>
            <a:pPr algn="just"/>
            <a:endParaRPr lang="es-MX" b="1" dirty="0"/>
          </a:p>
          <a:p>
            <a:endParaRPr lang="es-ES" b="1" dirty="0"/>
          </a:p>
        </p:txBody>
      </p:sp>
      <p:graphicFrame>
        <p:nvGraphicFramePr>
          <p:cNvPr id="4" name="3 Tabla"/>
          <p:cNvGraphicFramePr>
            <a:graphicFrameLocks noGrp="1"/>
          </p:cNvGraphicFramePr>
          <p:nvPr>
            <p:extLst>
              <p:ext uri="{D42A27DB-BD31-4B8C-83A1-F6EECF244321}">
                <p14:modId xmlns="" xmlns:p14="http://schemas.microsoft.com/office/powerpoint/2010/main" val="1464715762"/>
              </p:ext>
            </p:extLst>
          </p:nvPr>
        </p:nvGraphicFramePr>
        <p:xfrm>
          <a:off x="395536" y="1916832"/>
          <a:ext cx="8352928" cy="3596640"/>
        </p:xfrm>
        <a:graphic>
          <a:graphicData uri="http://schemas.openxmlformats.org/drawingml/2006/table">
            <a:tbl>
              <a:tblPr firstRow="1" bandRow="1">
                <a:tableStyleId>{10A1B5D5-9B99-4C35-A422-299274C87663}</a:tableStyleId>
              </a:tblPr>
              <a:tblGrid>
                <a:gridCol w="8352928"/>
              </a:tblGrid>
              <a:tr h="3076808">
                <a:tc>
                  <a:txBody>
                    <a:bodyPr/>
                    <a:lstStyle/>
                    <a:p>
                      <a:pPr algn="just"/>
                      <a:r>
                        <a:rPr lang="es-MX" dirty="0" smtClean="0">
                          <a:solidFill>
                            <a:schemeClr val="tx1"/>
                          </a:solidFill>
                        </a:rPr>
                        <a:t>En la escuela también aprenden los maestros y los directores, aprenden al tener la posibilidad de observar y conversar su quehacer para tomar decisiones conjuntas, al investigar y al asesorarse.</a:t>
                      </a:r>
                    </a:p>
                    <a:p>
                      <a:pPr algn="just"/>
                      <a:endParaRPr lang="es-MX" dirty="0" smtClean="0">
                        <a:solidFill>
                          <a:schemeClr val="tx1"/>
                        </a:solidFill>
                      </a:endParaRPr>
                    </a:p>
                    <a:p>
                      <a:pPr algn="just"/>
                      <a:r>
                        <a:rPr lang="es-MX" dirty="0" smtClean="0">
                          <a:solidFill>
                            <a:schemeClr val="tx1"/>
                          </a:solidFill>
                        </a:rPr>
                        <a:t>Por ello, el CTE es un espacio privilegiado para promover el aprendizaje entre pares. Este aprendizaje profesional da lugar a la creación y recreación de conocimiento que va enriqueciendo las posibilidades de hacer bien la tarea educativa y de lograr los fines establecidos.</a:t>
                      </a:r>
                    </a:p>
                    <a:p>
                      <a:pPr algn="just"/>
                      <a:endParaRPr lang="es-MX" dirty="0" smtClean="0">
                        <a:solidFill>
                          <a:schemeClr val="tx1"/>
                        </a:solidFill>
                      </a:endParaRPr>
                    </a:p>
                    <a:p>
                      <a:pPr algn="just"/>
                      <a:endParaRPr lang="es-MX" dirty="0" smtClean="0">
                        <a:solidFill>
                          <a:schemeClr val="tx1"/>
                        </a:solidFill>
                      </a:endParaRPr>
                    </a:p>
                    <a:p>
                      <a:pPr algn="just"/>
                      <a:r>
                        <a:rPr lang="es-MX" sz="1600" i="1" dirty="0" smtClean="0">
                          <a:solidFill>
                            <a:schemeClr val="tx1"/>
                          </a:solidFill>
                        </a:rPr>
                        <a:t>LINEAMINETOS PARA LA ORGANIZACÓN Y EL  FUNCIONAMIENTO DE LOS CONSEJOS TÉCNICOS ESCOLARES DE EDUCACIÓN BÁSICA</a:t>
                      </a:r>
                    </a:p>
                    <a:p>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992583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1268760"/>
            <a:ext cx="8352928" cy="1323439"/>
          </a:xfrm>
          <a:prstGeom prst="rect">
            <a:avLst/>
          </a:prstGeom>
          <a:noFill/>
        </p:spPr>
        <p:txBody>
          <a:bodyPr wrap="square" rtlCol="0">
            <a:spAutoFit/>
          </a:bodyPr>
          <a:lstStyle/>
          <a:p>
            <a:pPr algn="just"/>
            <a:r>
              <a:rPr lang="es-MX" sz="2000" b="1" dirty="0" smtClean="0"/>
              <a:t>1. Tengan a la vista de todos, los cuadros de las actividades 7, 8 y 9 del primer momento de la sesión, así como los gráficos elaborados en la segunda sesión, referentes a la asistencia de los alumnos, participación en clase, niveles de  desempeño y  evaluación de comprensión lectora.</a:t>
            </a:r>
            <a:endParaRPr lang="es-ES" sz="2000" b="1" dirty="0"/>
          </a:p>
        </p:txBody>
      </p:sp>
      <p:pic>
        <p:nvPicPr>
          <p:cNvPr id="7170" name="Picture 2" descr="https://encrypted-tbn0.gstatic.com/images?q=tbn:ANd9GcTcMG7JLvcqIxM-yIKArCcD8wZ9KbME3V6NldV2DaBIih7YQWACu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1179" y="3401091"/>
            <a:ext cx="2313610" cy="1847851"/>
          </a:xfrm>
          <a:prstGeom prst="roundRect">
            <a:avLst>
              <a:gd name="adj" fmla="val 8594"/>
            </a:avLst>
          </a:prstGeom>
          <a:solidFill>
            <a:srgbClr val="FFFFFF">
              <a:shade val="85000"/>
            </a:srgbClr>
          </a:solidFill>
          <a:ln>
            <a:solidFill>
              <a:schemeClr val="accent3">
                <a:lumMod val="75000"/>
              </a:schemeClr>
            </a:solidFill>
          </a:ln>
          <a:effectLst>
            <a:reflection blurRad="12700" stA="38000" endPos="28000" dist="5000" dir="5400000" sy="-100000" algn="bl" rotWithShape="0"/>
          </a:effectLst>
          <a:extLst/>
        </p:spPr>
      </p:pic>
      <p:pic>
        <p:nvPicPr>
          <p:cNvPr id="7174" name="Picture 6" descr="https://encrypted-tbn3.gstatic.com/images?q=tbn:ANd9GcT9WME_KlhE6qPF0ngSZUhFKIunomzz3k9feTQgur-kAbfdUY9i_A"/>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3528" y="2780928"/>
            <a:ext cx="2376263" cy="1666875"/>
          </a:xfrm>
          <a:prstGeom prst="roundRect">
            <a:avLst>
              <a:gd name="adj" fmla="val 8594"/>
            </a:avLst>
          </a:prstGeom>
          <a:solidFill>
            <a:srgbClr val="FFFFFF">
              <a:shade val="85000"/>
            </a:srgbClr>
          </a:solidFill>
          <a:ln>
            <a:solidFill>
              <a:schemeClr val="accent3">
                <a:lumMod val="75000"/>
              </a:schemeClr>
            </a:solidFill>
          </a:ln>
          <a:effectLst>
            <a:reflection blurRad="12700" stA="38000" endPos="28000" dist="5000" dir="5400000" sy="-100000" algn="bl" rotWithShape="0"/>
          </a:effectLst>
          <a:extLst/>
        </p:spPr>
      </p:pic>
      <p:pic>
        <p:nvPicPr>
          <p:cNvPr id="7176" name="Picture 8" descr="https://encrypted-tbn3.gstatic.com/images?q=tbn:ANd9GcTz4aNRBxepMvW6QvD03267NIgS_tDKiIOtlFRO6-HVyrjVsUcj"/>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225342" y="4325016"/>
            <a:ext cx="2379106" cy="1828800"/>
          </a:xfrm>
          <a:prstGeom prst="roundRect">
            <a:avLst>
              <a:gd name="adj" fmla="val 8594"/>
            </a:avLst>
          </a:prstGeom>
          <a:solidFill>
            <a:srgbClr val="FFFFFF">
              <a:shade val="85000"/>
            </a:srgbClr>
          </a:solidFill>
          <a:ln>
            <a:solidFill>
              <a:schemeClr val="accent3">
                <a:lumMod val="75000"/>
              </a:schemeClr>
            </a:solid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3246135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998385"/>
            <a:ext cx="8496944" cy="4401205"/>
          </a:xfrm>
          <a:prstGeom prst="rect">
            <a:avLst/>
          </a:prstGeom>
          <a:noFill/>
        </p:spPr>
        <p:txBody>
          <a:bodyPr wrap="square" rtlCol="0">
            <a:spAutoFit/>
          </a:bodyPr>
          <a:lstStyle/>
          <a:p>
            <a:r>
              <a:rPr lang="es-MX" sz="2000" b="1" dirty="0" smtClean="0"/>
              <a:t>2. Nuevamente, revisen la información que aportan estos productos. A partir de ello, discutan en torno de las siguientes preguntas:</a:t>
            </a:r>
          </a:p>
          <a:p>
            <a:endParaRPr lang="es-MX" sz="2000" b="1" dirty="0"/>
          </a:p>
          <a:p>
            <a:pPr marL="800100" lvl="1" indent="-342900">
              <a:buFont typeface="Wingdings" pitchFamily="2" charset="2"/>
              <a:buChar char="§"/>
            </a:pPr>
            <a:r>
              <a:rPr lang="es-MX" sz="2000" b="1" dirty="0" smtClean="0"/>
              <a:t>¿Qué retos les  ha representado mejorar las competencias de los alumnos en  lectura, escritura y matemáticas?</a:t>
            </a:r>
          </a:p>
          <a:p>
            <a:pPr marL="800100" lvl="1" indent="-342900">
              <a:buFont typeface="Wingdings" pitchFamily="2" charset="2"/>
              <a:buChar char="§"/>
            </a:pPr>
            <a:endParaRPr lang="es-MX" sz="2000" b="1" dirty="0"/>
          </a:p>
          <a:p>
            <a:pPr marL="800100" lvl="1" indent="-342900">
              <a:buFont typeface="Wingdings" pitchFamily="2" charset="2"/>
              <a:buChar char="§"/>
            </a:pPr>
            <a:r>
              <a:rPr lang="es-MX" sz="2000" b="1" dirty="0" smtClean="0"/>
              <a:t>¿Qué han tenido que enfrentar para lograr que la escuela funcione regularmente con base en los rasgos de la normalidad mínima?</a:t>
            </a:r>
          </a:p>
          <a:p>
            <a:pPr marL="800100" lvl="1" indent="-342900">
              <a:buFont typeface="Wingdings" pitchFamily="2" charset="2"/>
              <a:buChar char="§"/>
            </a:pPr>
            <a:endParaRPr lang="es-MX" sz="2000" b="1" dirty="0"/>
          </a:p>
          <a:p>
            <a:pPr marL="800100" lvl="1" indent="-342900">
              <a:buFont typeface="Wingdings" pitchFamily="2" charset="2"/>
              <a:buChar char="§"/>
            </a:pPr>
            <a:r>
              <a:rPr lang="es-MX" sz="2000" b="1" dirty="0" smtClean="0"/>
              <a:t>¿Cómo han logrado que todos los alumnos asistan regularmente a la escuela, permanezcan en ella, se involucren y adquieren los aprendizajes esperados?</a:t>
            </a:r>
          </a:p>
          <a:p>
            <a:pPr marL="800100" lvl="1" indent="-342900">
              <a:buFont typeface="Wingdings" pitchFamily="2" charset="2"/>
              <a:buChar char="§"/>
            </a:pPr>
            <a:endParaRPr lang="es-MX" sz="2000" b="1" dirty="0"/>
          </a:p>
          <a:p>
            <a:pPr marL="800100" lvl="1" indent="-342900">
              <a:buFont typeface="Wingdings" pitchFamily="2" charset="2"/>
              <a:buChar char="§"/>
            </a:pPr>
            <a:endParaRPr lang="es-ES" sz="2000" b="1" dirty="0"/>
          </a:p>
        </p:txBody>
      </p:sp>
      <p:pic>
        <p:nvPicPr>
          <p:cNvPr id="9218" name="Picture 2" descr="https://encrypted-tbn2.gstatic.com/images?q=tbn:ANd9GcSwqTJdn2DUH839eRWHGsyLp6ukTzN_Ca4h2wDtJ3Ku71TgYf8L-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80779" y="4797152"/>
            <a:ext cx="2638425" cy="17335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174042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51520" y="1268760"/>
            <a:ext cx="6624736" cy="707886"/>
          </a:xfrm>
          <a:prstGeom prst="rect">
            <a:avLst/>
          </a:prstGeom>
          <a:noFill/>
        </p:spPr>
        <p:txBody>
          <a:bodyPr wrap="square" rtlCol="0">
            <a:spAutoFit/>
          </a:bodyPr>
          <a:lstStyle/>
          <a:p>
            <a:r>
              <a:rPr lang="es-MX" sz="2000" b="1" dirty="0" smtClean="0"/>
              <a:t>3. En pliegos de papel bond, el relator elabora un registro de las aportaciones más relevantes.</a:t>
            </a:r>
            <a:endParaRPr lang="es-ES" sz="2000" b="1" dirty="0"/>
          </a:p>
        </p:txBody>
      </p:sp>
      <p:sp>
        <p:nvSpPr>
          <p:cNvPr id="4" name="3 CuadroTexto"/>
          <p:cNvSpPr txBox="1"/>
          <p:nvPr/>
        </p:nvSpPr>
        <p:spPr>
          <a:xfrm>
            <a:off x="323528" y="2276872"/>
            <a:ext cx="8424936" cy="1323439"/>
          </a:xfrm>
          <a:prstGeom prst="rect">
            <a:avLst/>
          </a:prstGeom>
          <a:noFill/>
        </p:spPr>
        <p:txBody>
          <a:bodyPr wrap="square" rtlCol="0">
            <a:spAutoFit/>
          </a:bodyPr>
          <a:lstStyle/>
          <a:p>
            <a:r>
              <a:rPr lang="es-MX" sz="2000" b="1" dirty="0" smtClean="0"/>
              <a:t>4. Lean los considerandos, así como los Artículos 2, 14 y 15 de los </a:t>
            </a:r>
            <a:r>
              <a:rPr lang="es-MX" sz="2000" b="1" i="1" dirty="0" smtClean="0">
                <a:solidFill>
                  <a:srgbClr val="C00000"/>
                </a:solidFill>
              </a:rPr>
              <a:t>Lineamientos para la organización y el funcionamiento de los Consejos Técnicos</a:t>
            </a:r>
            <a:r>
              <a:rPr lang="es-MX" sz="2000" b="1" i="1" dirty="0" smtClean="0">
                <a:solidFill>
                  <a:schemeClr val="tx2">
                    <a:lumMod val="60000"/>
                    <a:lumOff val="40000"/>
                  </a:schemeClr>
                </a:solidFill>
              </a:rPr>
              <a:t> </a:t>
            </a:r>
            <a:r>
              <a:rPr lang="es-MX" sz="2000" b="1" i="1" dirty="0" smtClean="0">
                <a:solidFill>
                  <a:srgbClr val="FF0000"/>
                </a:solidFill>
              </a:rPr>
              <a:t>Escolares</a:t>
            </a:r>
            <a:r>
              <a:rPr lang="es-MX" sz="2000" b="1" i="1" dirty="0" smtClean="0"/>
              <a:t>. </a:t>
            </a:r>
            <a:r>
              <a:rPr lang="es-MX" sz="2000" b="1" dirty="0" smtClean="0"/>
              <a:t>Con base en la lectura, reflexionen sobre si el CTE ha sido para ustedes el espacio propicio para:</a:t>
            </a:r>
            <a:endParaRPr lang="es-ES" sz="2000" b="1" dirty="0"/>
          </a:p>
        </p:txBody>
      </p:sp>
      <p:sp>
        <p:nvSpPr>
          <p:cNvPr id="5" name="4 CuadroTexto"/>
          <p:cNvSpPr txBox="1"/>
          <p:nvPr/>
        </p:nvSpPr>
        <p:spPr>
          <a:xfrm>
            <a:off x="3419872" y="3638549"/>
            <a:ext cx="4896544" cy="2862322"/>
          </a:xfrm>
          <a:prstGeom prst="rect">
            <a:avLst/>
          </a:prstGeom>
          <a:noFill/>
        </p:spPr>
        <p:txBody>
          <a:bodyPr wrap="square" rtlCol="0">
            <a:spAutoFit/>
          </a:bodyPr>
          <a:lstStyle/>
          <a:p>
            <a:pPr marL="342900" indent="-342900">
              <a:buFont typeface="Wingdings" pitchFamily="2" charset="2"/>
              <a:buChar char="Ø"/>
            </a:pPr>
            <a:r>
              <a:rPr lang="es-MX" sz="2000" b="1" dirty="0" smtClean="0"/>
              <a:t>El aprendizaje colaborativo y entre pares.</a:t>
            </a:r>
          </a:p>
          <a:p>
            <a:pPr marL="342900" indent="-342900">
              <a:buFont typeface="Wingdings" pitchFamily="2" charset="2"/>
              <a:buChar char="Ø"/>
            </a:pPr>
            <a:r>
              <a:rPr lang="es-MX" sz="2000" b="1" dirty="0" smtClean="0"/>
              <a:t>La toma de decisiones consensuadas.</a:t>
            </a:r>
          </a:p>
          <a:p>
            <a:pPr marL="342900" indent="-342900">
              <a:buFont typeface="Wingdings" pitchFamily="2" charset="2"/>
              <a:buChar char="Ø"/>
            </a:pPr>
            <a:r>
              <a:rPr lang="es-MX" sz="2000" b="1" dirty="0" smtClean="0"/>
              <a:t>Compartir el liderazgo.</a:t>
            </a:r>
          </a:p>
          <a:p>
            <a:pPr marL="342900" indent="-342900">
              <a:buFont typeface="Wingdings" pitchFamily="2" charset="2"/>
              <a:buChar char="Ø"/>
            </a:pPr>
            <a:r>
              <a:rPr lang="es-MX" sz="2000" b="1" dirty="0" smtClean="0"/>
              <a:t>La rendición de cuentas sobre el avance educativo de los alumnos.</a:t>
            </a:r>
          </a:p>
          <a:p>
            <a:pPr marL="342900" indent="-342900">
              <a:buFont typeface="Wingdings" pitchFamily="2" charset="2"/>
              <a:buChar char="Ø"/>
            </a:pPr>
            <a:r>
              <a:rPr lang="es-MX" sz="2000" b="1" dirty="0" smtClean="0"/>
              <a:t>Promover la planeación efectiva y dar seguimiento a las actividades planteadas.</a:t>
            </a:r>
          </a:p>
          <a:p>
            <a:pPr marL="342900" indent="-342900">
              <a:buFont typeface="Wingdings" pitchFamily="2" charset="2"/>
              <a:buChar char="Ø"/>
            </a:pPr>
            <a:r>
              <a:rPr lang="es-MX" sz="2000" b="1" dirty="0" smtClean="0"/>
              <a:t>Generar estrategias de evaluación para la toma de decisiones.</a:t>
            </a:r>
            <a:endParaRPr lang="es-ES" sz="2000" b="1" dirty="0"/>
          </a:p>
        </p:txBody>
      </p:sp>
      <p:pic>
        <p:nvPicPr>
          <p:cNvPr id="9" name="8 Imagen" descr="Lineamientos para la organización y el funcionamiento de los consejos técnicos escolares"/>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20384691">
            <a:off x="986942" y="3889073"/>
            <a:ext cx="1648298" cy="23667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47" name="Picture 7" descr="https://encrypted-tbn0.gstatic.com/images?q=tbn:ANd9GcRQ3TmmWt0u_irjIzW4IyS_dh9IMXVM10LErBY1fv4DPpJZD66NXp-FOWpxuA"/>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879940" y="908720"/>
            <a:ext cx="1533525" cy="13681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907311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51520" y="1124744"/>
            <a:ext cx="8496944" cy="707886"/>
          </a:xfrm>
          <a:prstGeom prst="rect">
            <a:avLst/>
          </a:prstGeom>
          <a:noFill/>
        </p:spPr>
        <p:txBody>
          <a:bodyPr wrap="square" rtlCol="0">
            <a:spAutoFit/>
          </a:bodyPr>
          <a:lstStyle/>
          <a:p>
            <a:pPr algn="just"/>
            <a:r>
              <a:rPr lang="es-MX" sz="2000" b="1" dirty="0" smtClean="0"/>
              <a:t>5. Nuevamente, el relator registra los aportes en pliegos de papel bond y los coloca a la vista de todos.</a:t>
            </a:r>
            <a:endParaRPr lang="es-ES" sz="2000" b="1" dirty="0"/>
          </a:p>
        </p:txBody>
      </p:sp>
      <p:sp>
        <p:nvSpPr>
          <p:cNvPr id="4" name="3 CuadroTexto"/>
          <p:cNvSpPr txBox="1"/>
          <p:nvPr/>
        </p:nvSpPr>
        <p:spPr>
          <a:xfrm>
            <a:off x="251520" y="3884022"/>
            <a:ext cx="8496944" cy="1323439"/>
          </a:xfrm>
          <a:prstGeom prst="rect">
            <a:avLst/>
          </a:prstGeom>
          <a:noFill/>
        </p:spPr>
        <p:txBody>
          <a:bodyPr wrap="square" rtlCol="0">
            <a:spAutoFit/>
          </a:bodyPr>
          <a:lstStyle/>
          <a:p>
            <a:pPr algn="just"/>
            <a:r>
              <a:rPr lang="es-MX" sz="2000" b="1" dirty="0" smtClean="0"/>
              <a:t>6. Con base en lo anterior, de manera individual, en máximo una cuartilla, describan los aprendizajes que hayan logrado en el primer trimestre del ciclo escolar con su participación en las sesiones del CTE, de los compromisos que han asumido y de las acciones que han llevado a cabo.</a:t>
            </a:r>
            <a:endParaRPr lang="es-ES" sz="2000" b="1" dirty="0"/>
          </a:p>
        </p:txBody>
      </p:sp>
      <p:sp>
        <p:nvSpPr>
          <p:cNvPr id="6" name="5 CuadroTexto"/>
          <p:cNvSpPr txBox="1"/>
          <p:nvPr/>
        </p:nvSpPr>
        <p:spPr>
          <a:xfrm>
            <a:off x="252427" y="5604466"/>
            <a:ext cx="8208912" cy="400110"/>
          </a:xfrm>
          <a:prstGeom prst="rect">
            <a:avLst/>
          </a:prstGeom>
          <a:noFill/>
        </p:spPr>
        <p:txBody>
          <a:bodyPr wrap="square" rtlCol="0">
            <a:spAutoFit/>
          </a:bodyPr>
          <a:lstStyle/>
          <a:p>
            <a:r>
              <a:rPr lang="es-MX" sz="2000" b="1" dirty="0" smtClean="0"/>
              <a:t>7. Compartan sus producciones.</a:t>
            </a:r>
            <a:endParaRPr lang="es-ES" sz="2000" b="1" dirty="0"/>
          </a:p>
        </p:txBody>
      </p:sp>
      <p:pic>
        <p:nvPicPr>
          <p:cNvPr id="7" name="Picture 4" descr="https://encrypted-tbn1.gstatic.com/images?q=tbn:ANd9GcTcKCSGQrB3WgvJbNxmSfFLcgZkGahJ62fQweQGUhHljMSOgpXu"/>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90204" y="1725165"/>
            <a:ext cx="2466975" cy="1847851"/>
          </a:xfrm>
          <a:prstGeom prst="roundRect">
            <a:avLst>
              <a:gd name="adj" fmla="val 8594"/>
            </a:avLst>
          </a:prstGeom>
          <a:solidFill>
            <a:srgbClr val="FFFFFF">
              <a:shade val="85000"/>
            </a:srgbClr>
          </a:solidFill>
          <a:ln>
            <a:solidFill>
              <a:schemeClr val="accent3">
                <a:lumMod val="75000"/>
              </a:schemeClr>
            </a:solid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2981468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 name="Picture 6" descr="https://encrypted-tbn0.gstatic.com/images?q=tbn:ANd9GcTSIry0EytHl0T1TPbUp6_ehzKZ7zzMZ8mQkVZbzNystMwdH8w9">
            <a:hlinkClick r:id="rId3" action="ppaction://hlinkfile"/>
          </p:cNvPr>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b="6451"/>
          <a:stretch/>
        </p:blipFill>
        <p:spPr bwMode="auto">
          <a:xfrm>
            <a:off x="2267744" y="1844824"/>
            <a:ext cx="4248472" cy="3384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1267188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51520" y="1268760"/>
            <a:ext cx="8568952" cy="1015663"/>
          </a:xfrm>
          <a:prstGeom prst="rect">
            <a:avLst/>
          </a:prstGeom>
          <a:noFill/>
        </p:spPr>
        <p:txBody>
          <a:bodyPr wrap="square" rtlCol="0">
            <a:spAutoFit/>
          </a:bodyPr>
          <a:lstStyle/>
          <a:p>
            <a:pPr algn="just"/>
            <a:r>
              <a:rPr lang="es-MX" sz="2000" b="1" dirty="0" smtClean="0"/>
              <a:t>8. A partir de los testimonios, identifiquen los aspectos que, de manera individual y como colectivo, conviene reforzar en su Ruta de Mejora. Anoten los acuerdos a la vista de todos.</a:t>
            </a:r>
            <a:endParaRPr lang="es-ES" sz="2000" b="1" dirty="0"/>
          </a:p>
        </p:txBody>
      </p:sp>
      <p:graphicFrame>
        <p:nvGraphicFramePr>
          <p:cNvPr id="4" name="3 Tabla"/>
          <p:cNvGraphicFramePr>
            <a:graphicFrameLocks noGrp="1"/>
          </p:cNvGraphicFramePr>
          <p:nvPr>
            <p:extLst>
              <p:ext uri="{D42A27DB-BD31-4B8C-83A1-F6EECF244321}">
                <p14:modId xmlns="" xmlns:p14="http://schemas.microsoft.com/office/powerpoint/2010/main" val="2746908614"/>
              </p:ext>
            </p:extLst>
          </p:nvPr>
        </p:nvGraphicFramePr>
        <p:xfrm>
          <a:off x="1295636" y="2564904"/>
          <a:ext cx="6408712" cy="1833880"/>
        </p:xfrm>
        <a:graphic>
          <a:graphicData uri="http://schemas.openxmlformats.org/drawingml/2006/table">
            <a:tbl>
              <a:tblPr firstRow="1" bandRow="1">
                <a:tableStyleId>{93296810-A885-4BE3-A3E7-6D5BEEA58F35}</a:tableStyleId>
              </a:tblPr>
              <a:tblGrid>
                <a:gridCol w="6408712"/>
              </a:tblGrid>
              <a:tr h="370840">
                <a:tc>
                  <a:txBody>
                    <a:bodyPr/>
                    <a:lstStyle/>
                    <a:p>
                      <a:r>
                        <a:rPr lang="es-MX" dirty="0" smtClean="0">
                          <a:solidFill>
                            <a:schemeClr val="tx1"/>
                          </a:solidFill>
                        </a:rPr>
                        <a:t>Acuerdos para fortalecer la Ruta de Mejora</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s-MX" dirty="0" smtClean="0"/>
                    </a:p>
                    <a:p>
                      <a:endParaRPr lang="es-MX" dirty="0" smtClean="0"/>
                    </a:p>
                    <a:p>
                      <a:endParaRPr lang="es-MX" dirty="0" smtClean="0"/>
                    </a:p>
                    <a:p>
                      <a:endParaRPr lang="es-MX" dirty="0" smtClean="0"/>
                    </a:p>
                    <a:p>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4 CuadroTexto"/>
          <p:cNvSpPr txBox="1"/>
          <p:nvPr/>
        </p:nvSpPr>
        <p:spPr>
          <a:xfrm>
            <a:off x="251520" y="4941168"/>
            <a:ext cx="8496944" cy="1015663"/>
          </a:xfrm>
          <a:prstGeom prst="rect">
            <a:avLst/>
          </a:prstGeom>
          <a:noFill/>
        </p:spPr>
        <p:txBody>
          <a:bodyPr wrap="square" rtlCol="0">
            <a:spAutoFit/>
          </a:bodyPr>
          <a:lstStyle/>
          <a:p>
            <a:pPr algn="just"/>
            <a:r>
              <a:rPr lang="es-MX" sz="2000" b="1" dirty="0" smtClean="0"/>
              <a:t>9. El director y el relator elaboren, en máximo dos cuartillas, la relatoría de las reflexiones y compromisos más relevantes que se tuvieron en esta sesión de Consejo Técnico Escolar para incorporarla al Cuaderno de Bitácora.</a:t>
            </a:r>
            <a:endParaRPr lang="es-ES" sz="2000" b="1" dirty="0"/>
          </a:p>
        </p:txBody>
      </p:sp>
    </p:spTree>
    <p:extLst>
      <p:ext uri="{BB962C8B-B14F-4D97-AF65-F5344CB8AC3E}">
        <p14:creationId xmlns="" xmlns:p14="http://schemas.microsoft.com/office/powerpoint/2010/main" val="276090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95536" y="1124744"/>
            <a:ext cx="8208912" cy="400110"/>
          </a:xfrm>
          <a:prstGeom prst="rect">
            <a:avLst/>
          </a:prstGeom>
          <a:noFill/>
        </p:spPr>
        <p:txBody>
          <a:bodyPr wrap="square" rtlCol="0">
            <a:spAutoFit/>
          </a:bodyPr>
          <a:lstStyle/>
          <a:p>
            <a:r>
              <a:rPr lang="es-ES" sz="2000" b="1" dirty="0" smtClean="0">
                <a:solidFill>
                  <a:srgbClr val="06DC39"/>
                </a:solidFill>
              </a:rPr>
              <a:t>Momento 3. Para empezar bien el d</a:t>
            </a:r>
            <a:r>
              <a:rPr lang="es-MX" sz="2000" b="1" dirty="0" err="1" smtClean="0">
                <a:solidFill>
                  <a:srgbClr val="06DC39"/>
                </a:solidFill>
              </a:rPr>
              <a:t>ía</a:t>
            </a:r>
            <a:endParaRPr lang="es-ES" sz="2000" b="1" dirty="0">
              <a:solidFill>
                <a:srgbClr val="06DC39"/>
              </a:solidFill>
            </a:endParaRPr>
          </a:p>
        </p:txBody>
      </p:sp>
      <p:sp>
        <p:nvSpPr>
          <p:cNvPr id="4" name="3 CuadroTexto"/>
          <p:cNvSpPr txBox="1"/>
          <p:nvPr/>
        </p:nvSpPr>
        <p:spPr>
          <a:xfrm>
            <a:off x="395536" y="1700808"/>
            <a:ext cx="8352928" cy="2554545"/>
          </a:xfrm>
          <a:prstGeom prst="rect">
            <a:avLst/>
          </a:prstGeom>
          <a:noFill/>
        </p:spPr>
        <p:txBody>
          <a:bodyPr wrap="square" rtlCol="0">
            <a:spAutoFit/>
          </a:bodyPr>
          <a:lstStyle/>
          <a:p>
            <a:pPr algn="just"/>
            <a:r>
              <a:rPr lang="es-MX" sz="2000" b="1" dirty="0" smtClean="0"/>
              <a:t>Desde el mes de septiembre la SEB, bajo la premisa de que los alumnos aprenden a leer leyendo; escribir escribiendo; conservar conservando y calcular calculando, ha compartido con los colectivos docentes una serie de opciones didácticas que favorecen el desarrollo de estas competencias. En ellas se encuentran ideas, propuestas y sugerencias para hacer de la clase un espacio donde los alumnos disfrutan las actividades, adquieren buenos hábitos para el estudio, alternan en armonía con sus compañeros y generan ambientes propicios para el aprendizaje.</a:t>
            </a:r>
            <a:endParaRPr lang="es-ES" sz="2000" b="1" dirty="0"/>
          </a:p>
        </p:txBody>
      </p:sp>
      <p:pic>
        <p:nvPicPr>
          <p:cNvPr id="2050" name="Picture 2" descr="https://encrypted-tbn2.gstatic.com/images?q=tbn:ANd9GcQkfkK-1xtQ5n7OmLy8XtJDm1mEBVFV9l_Cr3PD_1du2qWtCl4i"/>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71600" y="4409822"/>
            <a:ext cx="2638425" cy="17335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54" name="Picture 6" descr="https://encrypted-tbn0.gstatic.com/images?q=tbn:ANd9GcR33N_ItBMHuGq-9lBSHmVkBSVDY5R0OGR02ZSr2VBd3jqNThB0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012160" y="4266348"/>
            <a:ext cx="1877025" cy="1877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1896303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23528" y="1268760"/>
            <a:ext cx="8424936" cy="1938992"/>
          </a:xfrm>
          <a:prstGeom prst="rect">
            <a:avLst/>
          </a:prstGeom>
          <a:noFill/>
        </p:spPr>
        <p:txBody>
          <a:bodyPr wrap="square" rtlCol="0">
            <a:spAutoFit/>
          </a:bodyPr>
          <a:lstStyle/>
          <a:p>
            <a:pPr algn="just"/>
            <a:r>
              <a:rPr lang="es-MX" sz="2000" b="1" dirty="0" smtClean="0"/>
              <a:t>A partir de esta iniciativa, han llegado a la Subsecretaría de Educación Básica propuestas de </a:t>
            </a:r>
            <a:r>
              <a:rPr lang="es-MX" sz="2000" b="1" i="1" dirty="0" smtClean="0">
                <a:solidFill>
                  <a:srgbClr val="C00000"/>
                </a:solidFill>
              </a:rPr>
              <a:t>Actividades para empezar bien el día </a:t>
            </a:r>
            <a:r>
              <a:rPr lang="es-MX" sz="2000" b="1" dirty="0" smtClean="0"/>
              <a:t>elaboradas por maestros en las Entidades Federativas. </a:t>
            </a:r>
            <a:endParaRPr lang="es-MX" sz="2000" b="1" dirty="0"/>
          </a:p>
          <a:p>
            <a:pPr algn="just"/>
            <a:r>
              <a:rPr lang="es-MX" sz="2000" b="1" dirty="0" smtClean="0">
                <a:solidFill>
                  <a:schemeClr val="tx1">
                    <a:lumMod val="95000"/>
                    <a:lumOff val="5000"/>
                  </a:schemeClr>
                </a:solidFill>
              </a:rPr>
              <a:t>En esta sección se presentan algunas de estas ideas con el propósito de que ustedes las conozcan y valoren su utilidad como herramientas para atender las prioridades de su Ruta de Mejora.</a:t>
            </a:r>
            <a:endParaRPr lang="es-ES" sz="2000" b="1" dirty="0">
              <a:solidFill>
                <a:schemeClr val="tx1">
                  <a:lumMod val="95000"/>
                  <a:lumOff val="5000"/>
                </a:schemeClr>
              </a:solidFill>
            </a:endParaRPr>
          </a:p>
        </p:txBody>
      </p:sp>
      <p:sp>
        <p:nvSpPr>
          <p:cNvPr id="4" name="AutoShape 2" descr="data:image/jpeg;base64,/9j/4AAQSkZJRgABAQAAAQABAAD/2wCEAAkGBxMTEhUUEhQVFBUXFBUVFBcXGBgVFRUUFRQWFxQUFBYYHCggGBolHBQUITEhJSktLi4uFx8zODMsNygtLiwBCgoKDg0OGxAQGywlHSQsLCwsLCwtLDAsLCwsLCwsLCwsLCw0LCwsLCwsLCwsLCwsLCwsLCwsLCwsLCwsLCwsLP/AABEIALcBEwMBIgACEQEDEQH/xAAcAAABBAMBAAAAAAAAAAAAAAAFAAMEBgECBwj/xABQEAABAwIDBAYFBgoHBQkAAAABAAIDBBEFEiEGMUFREyJhcYGRMlKSobEHFEJTwdEVFiNDYnKCorLSM0SDwuHi8EVUVZPDFyQ0Y2RzhJTx/8QAGQEAAwEBAQAAAAAAAAAAAAAAAQIDBAAF/8QAMhEAAgECBAUEAQMCBwAAAAAAAAECAxESEyFRBBQxQWEiUpGhsTJCgSPwJDNiccHR4f/aAAwDAQACEQMRAD8AEujiH52P2gtM0Q/Os8wqSdnm8ysfi+OZWHDT3NCcti9RVEF9ZWeYVgoayja0l00e71guSt2dHMp6PZdp+kV2Gmu4by2OgVVJFMLts4Hkqfi2APhdnhJaezciGB4JLDrHK63I6hEPwnYllRob6HcCkvZ+llEr9Si11XJIQJBqPelFHojW00TOlbksRbghwi0KaUtLB1erIoZoUwyPRTo4uqVoyLRFSOsOiEZFBkj0Rd0fUUGSLRLB6haHo6YdGoQh0KJNYcijiLqnuXJtBaAhi3ptsaMMortJUeKk0K0qqiDpkNsWi2giU6GkuE9SUCWVVJBVM3pqfRZdTIzSUnVW7qRYnVdzfGHpAzaUofWwWVtZSIXiNL8VWjNuRHiI+grjojZNGPsVikoxlKitpxZbcR5rQELUiwoo6l18VmelRuAsuyOzAcGyO1uuj0NO1haNBqAh2HuZTUjHPI9EcexVOuraqrf1LxR8OBKxy1ldlsSjHRanXH4Q07k27B2qh4fg0wYM08p/aKfdhT/rZfbclcooCVR9UXF2EN7Ey7CWqnSYW/6yX23feo78Jf8AWSe25HEg4Z7L5Lo7Cm9iafhbexUiTCJPrZfbcosmDSfWy+25MmhGqm32Xo4aOxZXPjgsn1svtFJHQH9Tb7JJqIvrWFampi9dqMN2eb6g8k+zZ5vqDyUW0aFcAiqh9dqkU1ZASBnb4o6zZ8eoPJaVuzLXMPUA8EMXgbULYVU0zR1pYx+0ED2gw6KbOWEPG8Eaql45s01r7DS6cwGOopvR60Z3jl3Knoto9TvUnqRIqUiQtOttyIx0miw6TNKXFuW6nMGilN6lY9AYKTquTMdNoimXqFMxM6q6+gUjb5n+TUaegs1Gg38mEzWN/JhKpMaxFZQfkrqF816hR6P+hUIM6hTKQGgKywaQo0BGUqS6LQqJFFoVZJEnKQ/SNGVTqFosh0Eeil4eDcd6WcUNFssNJRnKsmlKL0MfUCc6JYcWp6MY6AdtIUKxCGxF+auDY1XccbZw71q4Z3mZeL0pg2WPqlQmxIlKeoVDC9BRZ5TZGfGtJmbk+4JTMTOIty34Lg7pmMMji5o3A7grMzDmt0AWcPcyKBhcQ3TXyQTF9tYI9GHpHcm6rDhbZoU4wVy50lKCwabll1EOSomD7b1rriOnYW7+sSPsRb8cK3jSR+2f5VzwrqJm31sywPoxyTL6MckCftlVjfRs/wCZ/lTL9uKkb6Nvt/5VywhzPDCNbVwRaPe0HlfXyQifH4/zUMkh/Vyt83IZsfD86nqp3sDS6X0Trl03Aq1Pp4mDrOaO8gLQ6Vmcp3VytnE6k7qeMDhd5v42asIs/HaEGxnhuP0m/eso5fgGJbg/8epuFEfbH3LP4+VH+5fvj+VTJKBvBRJILLI6j2LqHk0dt9VcKIe3/lUas23rnjK2la0cesTf3J4tC3ia26Gb4GVPyDJqiaaxfCWkdt0Qpa6OOzZGObfiRoj9HHHbgmcYpo3gAEJMTb6DKNu4Ex+njLQ6MgnkEEax1ltiUPQSDfY7uSa/CbbJmFI31yFMsJyp0VQLCo7akWXajJBFpd0YUasc7IFKZWtyBR6qraWgJUGxIZKeiUQPOQqcKhnRKIZm9GUUdYElvVKjRRnKVIkl6p1TEU3VK0xuQbibQMOVSsPabhR4JOqpOHTajvQknqdFxui70cvUCc6ZNUg6gW9l5rXqPWj0HGTqu4467gjocgOLHrBbuDXrMPG/5ZCkPVUZSZXDKmQdF6tjx7jBWZSkWrV4XNCobxirkcyznusNwvoiWz2CtIa4i5PNCsSZceIVtwWraxreqTYbgFj4hJWSKUbXdy00lCI2Cw3rD+5KPG3OaAaZ/fcLR2Jf+Q73LG0tzRmX7P4G5B2KJPGeSmHGGjfA/wByYl2iiH5h65RW4HPw/gr34MkjD+jlewOJcQOfegk9ECfyjnPP6TifcSrdVbVU9jmgfbiqxh2FmoBldms5ziwX3MJOUeSrOcrXbGo4ZdEMtpYbfQ9ySLDZWP1R70lLGt2XwvY2bSy/Wv8ANbiged8jvNNN2kH1R8x96kR7Qj6o+770HiEWHc1/BTj9N3mtvwMfXPmVIjxwH80f9eKcdjQA/oj/AK8UjxFUkDp8HmA6srwO9V6qoZ2uzNmkJHNxVkrtoZhpHDpxJQb55KTd0SeMprW4XGPcB4hjkkhDZSOr9iZZiDU3jVG/MX5bAoSVujTjNXISqypu1ixsxRlrLIr2KtpXXctE5cW9i0fP2c1sKtnMKq3WbpeWW43N+C4CuZa11kVMdrXVOzFIPPNDlfIecWxcxJHbeFkGPmFTOkPMrPSu5ldyz9wOZh7S6tfHzC3ikjBuCFR+ldzKXSu5ldyz9weZh7TprMeaBa4W7NoGLl/Su5lLpTzKTkvJRccl2OmSY6xQp8SY7eVX9ktnJ66UMjuGD038Gj7Som0GFPp5pGAl7GPyZ7aE2Bt36oRoqM8KlqCfEYo3cdCxOrY+YWnz6McQqWZDzWM55q+VL3Ec+n7S5nEY1LwYtnlawd6oOZXH5PQ6CqbLIw5MpF9+/chKDiruQkq0WtInRKXZiMHUI5SYXG3c0IbLtGy5ytJ15KO7aCY+hEfFZvTuLjS6L6LXLhZ4blGkwlyiwbZTZQHU2vY77wk7bN/GmPmErUNwqs9n8M1mwdyFVuCuU+TbU8aZ3mFBqdt//TP82/eutDcOd4fwyq49hL2xvdY2DTu3oxg9XTthja14HVbod404rWTa9r3BnzdwzHLra2p70SpMKYy5yNudSbBLPDoVpSbuafPIvWHvSUro+5JTuti1im1FMSbZn2vewItx7FiOncNxv+sPtCLSUmp707HSoYpCZNPsgWyfL6TfEIjROZI27dQt30uipE5eyRzWvc0ZjoE0fVe4JRwNW7l7mo26ahPQ0kfMe5UmmpXv06R/mrBQ4S/TrHdrvQeFFkmzba6kiEDiLXsuRuGq6btThmWFxBcub/N3eqVu4WyTM3ERbtZDNkrJ407vVK6x8nHydRyMjqpXNlBFxFbQHhfmVoqVYwjchGlJs5FZKy73tR8ndLU3LB0EvNos097VyXaTY6qoz+VZdnCRurfHkpUuKp1NOj2HnQlDyiupLKVlpIislZJZsgckarNkrJLjmKysWx2yktbJYdWNusj+AHEDtWuyGzElbLlHVjbrI/gByHau6YXh8UMbY2DJE3cPpPPNyy8RxGH0w6/g0UaN/VLoENm8Ihp4RHC3K0C1+LjzJXKfloqWh8VPGABd0jrby46C/PefJdhjm6tzYDhyQSnwCnNQ6pc3PIbWe/c0DdlHBYoVFTleWr/5Lyg6i00PP1Zs/URQtmljLGONm5tCdOSF2Xp3aDC4JWdI+PpjG13Rs3tzEW0G7kuH4zsHWxRunfE0NJvkabubmOgygcLrdR4lT/VoZqlHD0KtTtu5o5kD3rvmD4SwRs0+iPguCQEtcDbUOBt3FdcwnbnMwDondUAHRdxMb2EpSwsu0VBGOAUn5syxsBdVFu2BO6F/kn4drJGuBNO9zTvtb71ksirrJb/AcfT9iiyU/YtDthEd9PMP2R9hTMu1sH1U3sqbpoZV15+DSanHJDKqAclIn2rg+qm9hCqzaeE/m5fZKKphz4jdNTsMozcNQOZCxU4hU9J6Vm69XhbggdfjrDuY/wArLTCMTbI5sdnhxzcPH7EZU5KNwwqwcg70cv1r/NYT1xzd7klm/k138B2okgvcSx2J9ax8inm04O4g9xBVBbspEDcZvj8VJdQFmgdYHXRrWnzAurt0uzMP+IXZMuU1OQD3Fc7lpXOmfuHW4qfUxS5SGyPGnrFDsMkdx1PE9qKaUbot6pNKS8lkwtnRkBzQb8v/ANV4w2nDo7nIL9u4eaoVNO7kn3zOII1F+1SzVfoaFT0CG1c0bT0eYOHYqv8ANI+Smz0VmXQsVPWshPE+hu4KcIp3JrMLDgS1hIG+wvbvVq2GxHoSYr6HUDkeKk7N4VUwODrNcx4GYA3ty0RysY0dZ0GYjiBr5hTjNp3uNxNaEouGH+Qg7HIs2SYW5FSJKJr2nIWyMI1addFU8Skp5hZ2eIjiQbKLh8NRCb087JW+rmsfIrQ3TkeP/Ug9OhD2k+TKGQl1P+Rk35T6BPZy8FzfFtnZad2WZhaeB3tPcV3Sk2oF8lXE6M+uR1PFw0CI1+GRVEdiGyxuHYfEFNGrUh3uic6UavTRnmg0fFaCALo21+xL4A6SAF8e8ttd7B9oVCLgtMK2NXRXh6OFNSIfzW5sFPwTAn1EzYmDU7zwaOLilTVLWk3XV9lMNFPCH5bzSi9uTeAPZxV69XLo37kIQxcQ9glh9FFSRNhjF+zi93FzuxTYwfSkIJ/db96cw/DiTfe473H7OxEuhij1cQXdpHuB0C8e7Zua3ILY5Hm7W3/Sfo0fqtUyLDbdaR5ce05WjwW/TySX6MsaPbd4cFFfhWfWQySd5Ab5BdZIGrJMmJQtOXOCeTfvUbFMQcIndEy7rHLfieG9OxYdl9GNje8p0QP5sCKqNPRAcE11OD4lstPA7PO0AvJdpqLk3I3dpRnZSlu15txXStpsENTDk6RocDcaX1HBceOMyUrnx21DrHvBsvXjNcTRtZKSPOqRdGon2OoYRRNG8InU04G4Kk0OOy5QS3erFDtXGWBr45M/YLj3LBhT0Luqlqx98QUeSIck07G4/Ul9krV2NRcWyeyUuUxOahuaSwjkoFRTjkpkmNwcQ/2T9yh1GPU/6fsn7kyps7mYbgaspuxY2dwZ8kudoGVm/hqRwW9ZjsH6Xsn7lYNg6lsjJCwm2cA8OCbA7HRqxk9GSDhLuQ80kfsVlJlxLZsivtw8f6ChYnSNaW9ytPSQD87H7QQvHpYLNcJWaXvqFGMHfoHOhuvlAD5qHadh+CC4fh55Hf8AaiVTtFA0HIS91iBYG27mhuE7Vv3dDmA5HW3sq+X6QKpeWhZKLCsw32PJwI96kSYO9v0Ce7UKFHtIXbrt7HNII8RdTo9o3euwfrWAPjosk1Y2KTsSXYW3KekIaLcTZB8B2bJqhIwB7Gm5vu3aIhNjkbxaaHMPWjIePL/FFdnMapGjo4g3fcgEtkHbkfqfBUU8StYVYoB67vqgVkPd9U7wKkxztcLxjPzAdZw72lQp9oYYjaVr4z+mC0eBOhXKhLqIp37DpF98bvEApp2GQu3xeOW3wW0e0tMdz/eE63HYPXQyJHObXYjnCmbmuc3sN3Dycm4MPfEbxG3MN0B727kSZikJ3SNUlkrHbi09xCGTJC5q7kVkjZNHDK73Fcr+UjYfo81TTtsN8rB/G0fFdcqWsALnEADW5XO9odvDI401DH84k3Ofa7GC+9x3WVaSmpXX/n8jKol/sc52Z2fc+Vks46OnacznydRrgNQG39LhqNN+qvFVtxDnIpopKqTcMgORo4a8B2qLDsi+YiTEJnTO0tE0lsbeQsNTbwVhp6VsbcsTGsaNwaB9nFWrVYSavrb4EhGWrWlwNJWYrPvfHSt5AZ3jy6vmnaTDXM/pJ5JiddbC2nJo+1EpHAekQdd1766+HPS5USWrFtCbEW03NcALEgaDT1rKTbkrWSKRSi73HBM4DQkaHecvZzv4qRSVr4ybO0J1brYnlfQAoS+pcCLjLfXUhg72uOjddbEpgTvJAJOo617jpOWrQ5vnvQyx7l+gdG9ua5bzDiQR36+9bfNWHcf3iqfhVf0Mln3c1/VeLZhbhq3TTuui8mDTNdmikzMOrQdHAcjzUpRSZzugyKLlfzXJPlMwJtPMx7RYSakE65gdSumwPmb6YPxXJ9v6+Secuc14a3qtuCBYHU7uJWrgU8zRmXineGqLDhoaWN1G5WLBKUF4Gi5tgVI97C5r3DXTkrBh1bVQPa4dcA7uNuS6pFKbROM5YL2OiS0B9VRZaE+qtWfKBE4daCVp46A/BJ23MB/NS+yU2UtzNzdO9iHPQH1ULqqA+qi0+2sH1cnslDarbGD6uT2T9y7KW4eZplbxOmIcxrQMznWGisWCSfNw5oYTci5B07whkWJR1FRGWgjLm3i2tkfdGs9WTTsjdRjGUcRIGOj6p/uWFGy96STHIfBEoWJUmUluhH6jG+9rQoUFINwCs20dJ13aH0lAo6bVXxSfVkI0acP0pCiw0ZC7kCfcoWzEoYCczASdzg6/g4blZyxvRuFwCWn4Kv4fHT6Av146JpJ4bBjNYws4h3qO7jf33KiSPI4PA/RfL8BoitHHT+v7kULqdrdet2WCzpWNLncpVRI0alrgeBALPM5AfetYZGu0c/NyEjcxHI52kuFuQsrhPh9E9hLgwHfYOaH+GqpeIYCHPvEZGjgTfTyutCce7IXbZasIr5mWyvL2jcC4usBfc+/SR7uOccuSv+D7TNlAZO0OBFtQCe0WtZ/HdY8wuHQYbiEZvE7OAb9bT3yBt/Ao3R4/VR2+c0j7W1ezraDmBfTtue5LKE4vFTkmPeEtJJrydaxLYHD6kZ2xiMnXPCTHft6uhVPxT5J6lmtJWuPJko/vA29yKbJ7XMd/RyZ2/Sabhw72nW/b8V0OjqmyNDmG4947CtNGtGfpkrS2IVFVpO8ZO2555xWgxmk/pYnPaPpsAkb+7r7ljZjaCrqJSxoDQ0Xle64bE0by7t00HEr0XLYAl24C57lyLau9ZVOpYGiOLR9W9gDSR9CO43uNj3DvT1cEVqhqVepLrr/AKnqp8Td0ML3x0bDZ8t+tMRvDOzt3fBWTDcNip48kLAxoAueJNrXc7ie0qVS0rYmBjGhrGgBoAtYBBsb2iihOQEvkPoxsGd57mD+JxA77Lz3KVR4Y9P76l7RhrLqFJpQNTu4udo3j57/ehNTiWmmeQAX0GVmhG4usDxGl+N1XK2orpruIjpG+tK4STW3XawA5eF7NHuQyXZsyEGeqqJwT1ixrnD9YOu7yIC0QoJdWSlW2Qaq8ba3TPTsGbKc0md2Qag2buI3ekh02OtzWNZG4X0cwPid3OFnNd4puLZGnDSOinceD35mEfsgAIXU4NBEQ0tebn1C/39VaFCBJ1J7BR1dTk3/CBYf0Yox/CxqZNTGT1a1z+VyG/F2ijz4TSsHXDi62ga337iPC6hnBoAQXOAYRcEi9uxzY3lw8kzpxfcEasl2RacNnkuLSOPc9rv4XFdDwyoLow197EWvrcHnewXGYaKJuosAOJdIy/wCqC+58Arhs7jHR2A67SNBml93StyjxKxVqEovEjXGtGcbdGQ9odpq6jndE992743W0czge9Yp9rJZ2lr8jgRY3aEU22pWVlPmYD0kerQW2dbiAdxHceC5w2pdE21rO7eCrTiqiVuozrYU2zomC07chyAAA8OaJx0wVAwWpqY4w5huCb2KsmHbWAWE7Czt3hCrT1aMSr92rXLfRULct7ArMlI31R5Kfgk0Ukd2Pab9oUuSkHMeajlsdVIvuVeekHqjyQyrox6oVvmou5Daqg7vcuwMOOJRakmI5mdUg3BU3DdrHOYOmaxzr206ptwTOMUH/AHhgcbMLXX10zcEPrNlWnrMLmnmCq4Y2tIRSl1XQs4xlnqv8wkqk2iqWiwfe3NqSTKW6HzHsyw7RY5TOLiyZj723am9lVnYy7cweJT1dgsbcpYxrTfeO5OUeHgcFTFD9qJZVR/qlp4G6KnmmcMznHsCsb6WYmwj04Wbp/Ei+y2GgAyOB5Nt7z9isDadn6X+vBZatRt2NFKlGHRFJZQVR/Ngcrvt7rJ0YFVO9IxM7gSfPRXYNZyPmt7t9VTxNbFrFLj2bqdxqAP1W6+ZcnW7Ly/71N4ZPtBVwbIPVWS7sCGZLc5RRU27OzDdVzeIjP9wJ1uF1Td07Hdj4Rbza4K0DuCzcch4IY34+ENZFPqMMe515adjnDdLA/o5db3PWt/Ge5GsAxeSF1szpBxDmlktuOZlrPt6zPLei2QdvxCw+ka7QgOG//HvRUmdZWsWCsrWy05cw3uW389QqjQULYmuPFzi+Rx4uPM8gAB4KBtFtNHQNtcku1LSTqB3Df2nzQOP5SKaVhGUh3BrtATwBvo4btL+C0uNSqsViMVCm8NwviD5Jrhjuhh4ybnvHOMnRjf0jcnWw4qrVeOUFKHNjIc+zswjJDnnVp6SYAvJ1vc23Kt4xt06c/lIGOA+iXyZO3qXt7lDi2sY3dQ0p72uP2rVT4aSWpKpVjfqvsNTbdsDpOjZlvrG9kTS7MbZi8vcTw4IeNuak2u59ubWtB8RxTL9tnfRpKNvdET8XLX8d5uEVMO6IK6p2/aZ8S7yCEe1biOvNVdzYowPaD2kLek2sdbKXlreb4XSOPYSHn4oWNtajhHT/APKCej2qqnHSKA/2TVzjbsh1Z9JP4Cke08dwbMLm7nlsjNOR/JSOI8QpMWLUh3FpeTfMSGZb7xnqNSO6ymYdhuIyR9NNDR08P1k7QwfstBzE+Cnw0zD9COT9IU3Qs8pZM578qjJxXX8lowb6P6A0kFE85RKwk73Pa2oIB+jHlLw3xsnDgUcZBBitcZbuDXEfpDM2x7LooWU24xUptv6mY+IabgqLKxjOtHHTkdsMgt++oyrLomWjQfW6OgYBTwsizmwaG3JLnvs0b/Tc6wVHq8Egr6p77dENA1o+J7ViDGJnt6E9CIy4EhrXtItuIGaxt2q9YDVUMLLAkHe5z2G7jzu0EBdTnFNa6i1IYYu2rf0Vp2yb4Yg1nXA80M+YNOj2+BC6tBWQO9CSM9zh8CUqrCopR1mjvH3hUlDF0epmjPDo0ctpsBj+jdv6pI+CcmwkjdLMO57vvV5GzOR143XHqla1GEHkoYai6gdKg3fCjnk1A8bppvbd96F1dLL9fL7RXR58JPJCazBnclyxIGTS2OV4jHIDrK895JWaPamaHRxzjt3qy45gzhfRVWnwbpi9ocGva6xB5cwVohJNevoDAl+gON27htrGb8UlXJNlpgSBYjnqkqYaG539Y6FWUhDAXG/W0FuwoTJiTYXjpGEs45S257ACRZb12MzyMy9AGa3zA/HUoF80LTmfme7u0Hcs6UY9SkZVJPRWXk6LR7aQZQBHKBYAdRtrd2ZOP25o2+kXt743fYVy2pq5tzWkDu1UbB8EqKyobCxpLnHUkGzW36zj2BCHDRlqy8q2HRI603b7D/rbd7HhOt26oTunZ4hwVj2d+Tqhp4w0wslflAe+QZi4jeQDoPBEnbEYc7fRwH9gLlw1N7k3xLXYpR20oz/WIvJyyNrqf6NTB71Z5vk7wxx/8HGP1QR8FHk+SzCj/VfKSQfByPKU/Ieb8AH8a4uFTB5n7lvHtVFxqIfa/wAEV/7JMKP9Xd/zZf5lofkgwv6mQf2r/tK7k6e7+gc34+yI3aiD66E/tap2r2qpYoy98rLWuLHMS62jQBx7Fl3yOYYd0cw/tT9yTPkfoWXyOqW39ICRpa4cnNcwg7+K5cJDydzT2OJ7W4w+qlL9ctzlv6p3ITGMjS53pEWaOzi4/BegZfkhpDufKwcm5fddpATlN8keHNOZ4lkPEvk08coC1weFYexGco4sSep5wykp6KhkduaSvUdNsjhsI0hhFuNr/FSfnVFFo1jL8msF1zrW2EVO/Zs8xQbNVLt0T/Zd9ykS7G1jRfoJPYd9y9Hy7UgaR00j+3qsA9twPkCmfxmqCL9BEz9aV1/3WEe9TfEeSioP2nnXB8IcZeje0tdcdUix17Cu24Hs5T0EIqJmB8pt0bLD0jqAO3t4aqfWYyHuaZaeGRzXAgsdmcw8DewOp0soO0lZ00l7lrWjKLekL6vy/pHcO7uUalT9xWENcLAmJ18s8pe6z3jibiKAcGtHOxOg6x4kILiFfEwHO7pD+n1Y99tGAgEZhxLiiE2ETz2bmbTxD0Wt60hHaR1R5k6nVKDYekbrIXyO43cBfxIP2rLePWT+DVql6UVOp2obua8DhYZgG29UxtsQh8+PtI/pHnvaT7zquks2eo27oGnvLyfcbLP4Kphuhj8QPuVFWpr9ojhUfdHLI8Xbe+ex53kI9lob8VOg2hOhEo052brzDSCT4uC6A7B6d35mLyA+xR3bK0pN3Ri3LQD3WT8zSejiLlVPcVaLaN/V3OzbtxcTytc2HiptPtQ5hJGdmU2Ja4tDSeBJIHkp8uxVI46Rlo7Cf5iVEl2GhGjHyN8SB8EuOg+zQbVfDDNH8oUrRczG17flG3HgSAT4FHKb5RHHR8cT9L2aSx1udnXVCk2MLfRnd36E+ZF1FfsnKPRkaRxu0C/eQQjip9piuMn1idIrcfppxq6opncHMs9viNdPBVytgnP9DXtlHAf0b/Frre5Vh2EVLNzhusLEgD3nVYAqR6TQ7wJ+xLifaSYuRBu7TFizanUOnd3EWQzCKgRucJCTmIJd2oxHO4jLJGcvZoR2t+5P4js9lZ0kThLGWhxBa5r2jkRax7wfBPGq7YZB5eCd46My2c20k04ahYVfNIO3zSQww3OwVC0STi2vwKa6Yf6CRCyxoWNs2oTTrxOvAf4K+4BNFQR3laXSvF3BuXqgbmdYi/bbiq7gsvRyNe1jHlpuA82HYb8EdqsZzenTU9//AHX/AGNCpTSte+pOrd+m2gU/7QWcIZP3P5lkfKAPqH+bfvQOOvYN1PTeL5XfEpz8KHhFSD9l5+LlXHL3ojlL2/Ya/Hx3CA+1/gtvx1lO6DzJ+wIM3F5eDaQf2JP95ODGai3p0w7qcfa5dmP3/R2SvZ9hdu1tQd0TPM/csnaOrO5rB4E/cgpxmr4VEY/VgYPjdMPr64/7QkA5NjgHxjXZm838HZL9i+SwtxWtdut4N/xKcbPXHi7wb/lVWkmrHb8RqPARN/hYFq6KoO/EKs9zwPgEMUO82HLl7UW5sFa7e5/lb+6kcKqD6TneJ+3MFSKrB3vtmrKt39s8fAqG/ZWM+lNO7vlkP95del3lI5U6vZIv7sJAPXfGOeZ7b/vEpuR1PHo6ppmj9KZjf4Qudu2DpSdQT2l7z9qQ2BpPU/ff/MuUuH/1fX/Ycuvui+SYxQNH5StpvCXP8Ah9Zthhkbb/ADyN9uDGucfBVQbCUvBg9px+1ZfsXTtGkbT/AK7UcyguzOyaz/cv7/gYxzbCnqj0VI+Vkha7o3uY0Nc/6MY1LhmFxe28hVfCK3EIXXMUzm5sz80bnH9K3G+qtf4twNI/JN013ckTEj3Wu6TSwH5STcP2ldcfGMVFLTyTfASbxX1DOG1LCxrnu6MFmctcCHAD0rgXNh8NVGqcdgF8tZQR8iXySHxaGtv5rAubXc/Tm5zh5EoYdl6X6tvshZVUo4r2ZfJqWtdD7scj/wCK4eP1aeY/9VNHGY/+M0n/ANR5/wCom/xbph9AeQSGz9P6o8gqcxR9n4E5Wp7/AMjgxyEf7Xoz30s32SrIx+n44nRn/wCJN8TMm/wHT+oPJY/A0HqBDmKPs/B3K1Pf+SdHtBQga19Me6KVvuzFZbj+Hca2Hwjlv8VB/BVP6g933LQ0EA3MCGdR9v2Hl6vvCh2hws/1xt/1JLLBxfDD/XmeUiF/M4Pq2laPhi4RtCTMpe37GyanuCUuIYbwrovKT7lEmqKA7qyA+3/IokjI/UamXPaNzW+Q+5FzpbP5OVKp7iW2KjJ0rab2iPjGp0MFKP63TabrSN/kBCBfOuxvkEn1htwQxU9n8nYJ7kmowOkLiW1cQBN7XiNuYB6QaXWUGdiL770lS8dvsGGe5sZxyWzJxySSWdxRdE+lqxyKm/OAeCSSSQ6Q4xw5J4ObySSSDDrHt5J0ObyWEkLHG4e3kslzeSykgGxjO1ZD2rKSJ1kaPqhyWvzoclhJE6yNRVBZ+dDtSSXBshCqHasOqgVlJEOFDLqkLAeOCwkuOsOCpWxqkkklg2MfOFqZUklwLGplWrpllJcCwy6ZaGZJJEUbMiaL0klyOGZCEy+ySSYUadZMyWWUk6EZGLBySSSVLiH/2Q=="/>
          <p:cNvSpPr>
            <a:spLocks noChangeAspect="1" noChangeArrowheads="1"/>
          </p:cNvSpPr>
          <p:nvPr/>
        </p:nvSpPr>
        <p:spPr bwMode="auto">
          <a:xfrm>
            <a:off x="0" y="-3841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data:image/jpeg;base64,/9j/4AAQSkZJRgABAQAAAQABAAD/2wCEAAkGBxMTEhUUEhQVFBUXFBUVFBcXGBgVFRUUFRQWFxQUFBYYHCggGBolHBQUITEhJSktLi4uFx8zODMsNygtLiwBCgoKDg0OGxAQGywlHSQsLCwsLCwtLDAsLCwsLCwsLCwsLCw0LCwsLCwsLCwsLCwsLCwsLCwsLCwsLCwsLCwsLP/AABEIALcBEwMBIgACEQEDEQH/xAAcAAABBAMBAAAAAAAAAAAAAAAFAAMEBgECBwj/xABQEAABAwIDBAYFBgoHBQkAAAABAAIDBBEFEiEGMUFREyJhcYGRMlKSobEHFEJTwdEVFiNDYnKCorLSM0SDwuHi8EVUVZPDFyQ0Y2RzhJTx/8QAGQEAAwEBAQAAAAAAAAAAAAAAAQIDBAAF/8QAMhEAAgECBAUEAQMCBwAAAAAAAAECAxESEyFRBBQxQWEiUpGhsTJCgSPwJDNiccHR4f/aAAwDAQACEQMRAD8AEujiH52P2gtM0Q/Os8wqSdnm8ysfi+OZWHDT3NCcti9RVEF9ZWeYVgoayja0l00e71guSt2dHMp6PZdp+kV2Gmu4by2OgVVJFMLts4Hkqfi2APhdnhJaezciGB4JLDrHK63I6hEPwnYllRob6HcCkvZ+llEr9Si11XJIQJBqPelFHojW00TOlbksRbghwi0KaUtLB1erIoZoUwyPRTo4uqVoyLRFSOsOiEZFBkj0Rd0fUUGSLRLB6haHo6YdGoQh0KJNYcijiLqnuXJtBaAhi3ptsaMMortJUeKk0K0qqiDpkNsWi2giU6GkuE9SUCWVVJBVM3pqfRZdTIzSUnVW7qRYnVdzfGHpAzaUofWwWVtZSIXiNL8VWjNuRHiI+grjojZNGPsVikoxlKitpxZbcR5rQELUiwoo6l18VmelRuAsuyOzAcGyO1uuj0NO1haNBqAh2HuZTUjHPI9EcexVOuraqrf1LxR8OBKxy1ldlsSjHRanXH4Q07k27B2qh4fg0wYM08p/aKfdhT/rZfbclcooCVR9UXF2EN7Ey7CWqnSYW/6yX23feo78Jf8AWSe25HEg4Z7L5Lo7Cm9iafhbexUiTCJPrZfbcosmDSfWy+25MmhGqm32Xo4aOxZXPjgsn1svtFJHQH9Tb7JJqIvrWFampi9dqMN2eb6g8k+zZ5vqDyUW0aFcAiqh9dqkU1ZASBnb4o6zZ8eoPJaVuzLXMPUA8EMXgbULYVU0zR1pYx+0ED2gw6KbOWEPG8Eaql45s01r7DS6cwGOopvR60Z3jl3Knoto9TvUnqRIqUiQtOttyIx0miw6TNKXFuW6nMGilN6lY9AYKTquTMdNoimXqFMxM6q6+gUjb5n+TUaegs1Gg38mEzWN/JhKpMaxFZQfkrqF816hR6P+hUIM6hTKQGgKywaQo0BGUqS6LQqJFFoVZJEnKQ/SNGVTqFosh0Eeil4eDcd6WcUNFssNJRnKsmlKL0MfUCc6JYcWp6MY6AdtIUKxCGxF+auDY1XccbZw71q4Z3mZeL0pg2WPqlQmxIlKeoVDC9BRZ5TZGfGtJmbk+4JTMTOIty34Lg7pmMMji5o3A7grMzDmt0AWcPcyKBhcQ3TXyQTF9tYI9GHpHcm6rDhbZoU4wVy50lKCwabll1EOSomD7b1rriOnYW7+sSPsRb8cK3jSR+2f5VzwrqJm31sywPoxyTL6MckCftlVjfRs/wCZ/lTL9uKkb6Nvt/5VywhzPDCNbVwRaPe0HlfXyQifH4/zUMkh/Vyt83IZsfD86nqp3sDS6X0Trl03Aq1Pp4mDrOaO8gLQ6Vmcp3VytnE6k7qeMDhd5v42asIs/HaEGxnhuP0m/eso5fgGJbg/8epuFEfbH3LP4+VH+5fvj+VTJKBvBRJILLI6j2LqHk0dt9VcKIe3/lUas23rnjK2la0cesTf3J4tC3ia26Gb4GVPyDJqiaaxfCWkdt0Qpa6OOzZGObfiRoj9HHHbgmcYpo3gAEJMTb6DKNu4Ex+njLQ6MgnkEEax1ltiUPQSDfY7uSa/CbbJmFI31yFMsJyp0VQLCo7akWXajJBFpd0YUasc7IFKZWtyBR6qraWgJUGxIZKeiUQPOQqcKhnRKIZm9GUUdYElvVKjRRnKVIkl6p1TEU3VK0xuQbibQMOVSsPabhR4JOqpOHTajvQknqdFxui70cvUCc6ZNUg6gW9l5rXqPWj0HGTqu4467gjocgOLHrBbuDXrMPG/5ZCkPVUZSZXDKmQdF6tjx7jBWZSkWrV4XNCobxirkcyznusNwvoiWz2CtIa4i5PNCsSZceIVtwWraxreqTYbgFj4hJWSKUbXdy00lCI2Cw3rD+5KPG3OaAaZ/fcLR2Jf+Q73LG0tzRmX7P4G5B2KJPGeSmHGGjfA/wByYl2iiH5h65RW4HPw/gr34MkjD+jlewOJcQOfegk9ECfyjnPP6TifcSrdVbVU9jmgfbiqxh2FmoBldms5ziwX3MJOUeSrOcrXbGo4ZdEMtpYbfQ9ySLDZWP1R70lLGt2XwvY2bSy/Wv8ANbiged8jvNNN2kH1R8x96kR7Qj6o+770HiEWHc1/BTj9N3mtvwMfXPmVIjxwH80f9eKcdjQA/oj/AK8UjxFUkDp8HmA6srwO9V6qoZ2uzNmkJHNxVkrtoZhpHDpxJQb55KTd0SeMprW4XGPcB4hjkkhDZSOr9iZZiDU3jVG/MX5bAoSVujTjNXISqypu1ixsxRlrLIr2KtpXXctE5cW9i0fP2c1sKtnMKq3WbpeWW43N+C4CuZa11kVMdrXVOzFIPPNDlfIecWxcxJHbeFkGPmFTOkPMrPSu5ldyz9wOZh7S6tfHzC3ikjBuCFR+ldzKXSu5ldyz9weZh7TprMeaBa4W7NoGLl/Su5lLpTzKTkvJRccl2OmSY6xQp8SY7eVX9ktnJ66UMjuGD038Gj7Som0GFPp5pGAl7GPyZ7aE2Bt36oRoqM8KlqCfEYo3cdCxOrY+YWnz6McQqWZDzWM55q+VL3Ec+n7S5nEY1LwYtnlawd6oOZXH5PQ6CqbLIw5MpF9+/chKDiruQkq0WtInRKXZiMHUI5SYXG3c0IbLtGy5ytJ15KO7aCY+hEfFZvTuLjS6L6LXLhZ4blGkwlyiwbZTZQHU2vY77wk7bN/GmPmErUNwqs9n8M1mwdyFVuCuU+TbU8aZ3mFBqdt//TP82/eutDcOd4fwyq49hL2xvdY2DTu3oxg9XTthja14HVbod404rWTa9r3BnzdwzHLra2p70SpMKYy5yNudSbBLPDoVpSbuafPIvWHvSUro+5JTuti1im1FMSbZn2vewItx7FiOncNxv+sPtCLSUmp707HSoYpCZNPsgWyfL6TfEIjROZI27dQt30uipE5eyRzWvc0ZjoE0fVe4JRwNW7l7mo26ahPQ0kfMe5UmmpXv06R/mrBQ4S/TrHdrvQeFFkmzba6kiEDiLXsuRuGq6btThmWFxBcub/N3eqVu4WyTM3ERbtZDNkrJ407vVK6x8nHydRyMjqpXNlBFxFbQHhfmVoqVYwjchGlJs5FZKy73tR8ndLU3LB0EvNos097VyXaTY6qoz+VZdnCRurfHkpUuKp1NOj2HnQlDyiupLKVlpIislZJZsgckarNkrJLjmKysWx2yktbJYdWNusj+AHEDtWuyGzElbLlHVjbrI/gByHau6YXh8UMbY2DJE3cPpPPNyy8RxGH0w6/g0UaN/VLoENm8Ihp4RHC3K0C1+LjzJXKfloqWh8VPGABd0jrby46C/PefJdhjm6tzYDhyQSnwCnNQ6pc3PIbWe/c0DdlHBYoVFTleWr/5Lyg6i00PP1Zs/URQtmljLGONm5tCdOSF2Xp3aDC4JWdI+PpjG13Rs3tzEW0G7kuH4zsHWxRunfE0NJvkabubmOgygcLrdR4lT/VoZqlHD0KtTtu5o5kD3rvmD4SwRs0+iPguCQEtcDbUOBt3FdcwnbnMwDondUAHRdxMb2EpSwsu0VBGOAUn5syxsBdVFu2BO6F/kn4drJGuBNO9zTvtb71ksirrJb/AcfT9iiyU/YtDthEd9PMP2R9hTMu1sH1U3sqbpoZV15+DSanHJDKqAclIn2rg+qm9hCqzaeE/m5fZKKphz4jdNTsMozcNQOZCxU4hU9J6Vm69XhbggdfjrDuY/wArLTCMTbI5sdnhxzcPH7EZU5KNwwqwcg70cv1r/NYT1xzd7klm/k138B2okgvcSx2J9ax8inm04O4g9xBVBbspEDcZvj8VJdQFmgdYHXRrWnzAurt0uzMP+IXZMuU1OQD3Fc7lpXOmfuHW4qfUxS5SGyPGnrFDsMkdx1PE9qKaUbot6pNKS8lkwtnRkBzQb8v/ANV4w2nDo7nIL9u4eaoVNO7kn3zOII1F+1SzVfoaFT0CG1c0bT0eYOHYqv8ANI+Smz0VmXQsVPWshPE+hu4KcIp3JrMLDgS1hIG+wvbvVq2GxHoSYr6HUDkeKk7N4VUwODrNcx4GYA3ty0RysY0dZ0GYjiBr5hTjNp3uNxNaEouGH+Qg7HIs2SYW5FSJKJr2nIWyMI1addFU8Skp5hZ2eIjiQbKLh8NRCb087JW+rmsfIrQ3TkeP/Ug9OhD2k+TKGQl1P+Rk35T6BPZy8FzfFtnZad2WZhaeB3tPcV3Sk2oF8lXE6M+uR1PFw0CI1+GRVEdiGyxuHYfEFNGrUh3uic6UavTRnmg0fFaCALo21+xL4A6SAF8e8ttd7B9oVCLgtMK2NXRXh6OFNSIfzW5sFPwTAn1EzYmDU7zwaOLilTVLWk3XV9lMNFPCH5bzSi9uTeAPZxV69XLo37kIQxcQ9glh9FFSRNhjF+zi93FzuxTYwfSkIJ/db96cw/DiTfe473H7OxEuhij1cQXdpHuB0C8e7Zua3ILY5Hm7W3/Sfo0fqtUyLDbdaR5ce05WjwW/TySX6MsaPbd4cFFfhWfWQySd5Ab5BdZIGrJMmJQtOXOCeTfvUbFMQcIndEy7rHLfieG9OxYdl9GNje8p0QP5sCKqNPRAcE11OD4lstPA7PO0AvJdpqLk3I3dpRnZSlu15txXStpsENTDk6RocDcaX1HBceOMyUrnx21DrHvBsvXjNcTRtZKSPOqRdGon2OoYRRNG8InU04G4Kk0OOy5QS3erFDtXGWBr45M/YLj3LBhT0Luqlqx98QUeSIck07G4/Ul9krV2NRcWyeyUuUxOahuaSwjkoFRTjkpkmNwcQ/2T9yh1GPU/6fsn7kyps7mYbgaspuxY2dwZ8kudoGVm/hqRwW9ZjsH6Xsn7lYNg6lsjJCwm2cA8OCbA7HRqxk9GSDhLuQ80kfsVlJlxLZsivtw8f6ChYnSNaW9ytPSQD87H7QQvHpYLNcJWaXvqFGMHfoHOhuvlAD5qHadh+CC4fh55Hf8AaiVTtFA0HIS91iBYG27mhuE7Vv3dDmA5HW3sq+X6QKpeWhZKLCsw32PJwI96kSYO9v0Ce7UKFHtIXbrt7HNII8RdTo9o3euwfrWAPjosk1Y2KTsSXYW3KekIaLcTZB8B2bJqhIwB7Gm5vu3aIhNjkbxaaHMPWjIePL/FFdnMapGjo4g3fcgEtkHbkfqfBUU8StYVYoB67vqgVkPd9U7wKkxztcLxjPzAdZw72lQp9oYYjaVr4z+mC0eBOhXKhLqIp37DpF98bvEApp2GQu3xeOW3wW0e0tMdz/eE63HYPXQyJHObXYjnCmbmuc3sN3Dycm4MPfEbxG3MN0B727kSZikJ3SNUlkrHbi09xCGTJC5q7kVkjZNHDK73Fcr+UjYfo81TTtsN8rB/G0fFdcqWsALnEADW5XO9odvDI401DH84k3Ofa7GC+9x3WVaSmpXX/n8jKol/sc52Z2fc+Vks46OnacznydRrgNQG39LhqNN+qvFVtxDnIpopKqTcMgORo4a8B2qLDsi+YiTEJnTO0tE0lsbeQsNTbwVhp6VsbcsTGsaNwaB9nFWrVYSavrb4EhGWrWlwNJWYrPvfHSt5AZ3jy6vmnaTDXM/pJ5JiddbC2nJo+1EpHAekQdd1766+HPS5USWrFtCbEW03NcALEgaDT1rKTbkrWSKRSi73HBM4DQkaHecvZzv4qRSVr4ybO0J1brYnlfQAoS+pcCLjLfXUhg72uOjddbEpgTvJAJOo617jpOWrQ5vnvQyx7l+gdG9ua5bzDiQR36+9bfNWHcf3iqfhVf0Mln3c1/VeLZhbhq3TTuui8mDTNdmikzMOrQdHAcjzUpRSZzugyKLlfzXJPlMwJtPMx7RYSakE65gdSumwPmb6YPxXJ9v6+Secuc14a3qtuCBYHU7uJWrgU8zRmXineGqLDhoaWN1G5WLBKUF4Gi5tgVI97C5r3DXTkrBh1bVQPa4dcA7uNuS6pFKbROM5YL2OiS0B9VRZaE+qtWfKBE4daCVp46A/BJ23MB/NS+yU2UtzNzdO9iHPQH1ULqqA+qi0+2sH1cnslDarbGD6uT2T9y7KW4eZplbxOmIcxrQMznWGisWCSfNw5oYTci5B07whkWJR1FRGWgjLm3i2tkfdGs9WTTsjdRjGUcRIGOj6p/uWFGy96STHIfBEoWJUmUluhH6jG+9rQoUFINwCs20dJ13aH0lAo6bVXxSfVkI0acP0pCiw0ZC7kCfcoWzEoYCczASdzg6/g4blZyxvRuFwCWn4Kv4fHT6Av146JpJ4bBjNYws4h3qO7jf33KiSPI4PA/RfL8BoitHHT+v7kULqdrdet2WCzpWNLncpVRI0alrgeBALPM5AfetYZGu0c/NyEjcxHI52kuFuQsrhPh9E9hLgwHfYOaH+GqpeIYCHPvEZGjgTfTyutCce7IXbZasIr5mWyvL2jcC4usBfc+/SR7uOccuSv+D7TNlAZO0OBFtQCe0WtZ/HdY8wuHQYbiEZvE7OAb9bT3yBt/Ao3R4/VR2+c0j7W1ezraDmBfTtue5LKE4vFTkmPeEtJJrydaxLYHD6kZ2xiMnXPCTHft6uhVPxT5J6lmtJWuPJko/vA29yKbJ7XMd/RyZ2/Sabhw72nW/b8V0OjqmyNDmG4947CtNGtGfpkrS2IVFVpO8ZO2555xWgxmk/pYnPaPpsAkb+7r7ljZjaCrqJSxoDQ0Xle64bE0by7t00HEr0XLYAl24C57lyLau9ZVOpYGiOLR9W9gDSR9CO43uNj3DvT1cEVqhqVepLrr/AKnqp8Td0ML3x0bDZ8t+tMRvDOzt3fBWTDcNip48kLAxoAueJNrXc7ie0qVS0rYmBjGhrGgBoAtYBBsb2iihOQEvkPoxsGd57mD+JxA77Lz3KVR4Y9P76l7RhrLqFJpQNTu4udo3j57/ehNTiWmmeQAX0GVmhG4usDxGl+N1XK2orpruIjpG+tK4STW3XawA5eF7NHuQyXZsyEGeqqJwT1ixrnD9YOu7yIC0QoJdWSlW2Qaq8ba3TPTsGbKc0md2Qag2buI3ekh02OtzWNZG4X0cwPid3OFnNd4puLZGnDSOinceD35mEfsgAIXU4NBEQ0tebn1C/39VaFCBJ1J7BR1dTk3/CBYf0Yox/CxqZNTGT1a1z+VyG/F2ijz4TSsHXDi62ga337iPC6hnBoAQXOAYRcEi9uxzY3lw8kzpxfcEasl2RacNnkuLSOPc9rv4XFdDwyoLow197EWvrcHnewXGYaKJuosAOJdIy/wCqC+58Arhs7jHR2A67SNBml93StyjxKxVqEovEjXGtGcbdGQ9odpq6jndE992743W0czge9Yp9rJZ2lr8jgRY3aEU22pWVlPmYD0kerQW2dbiAdxHceC5w2pdE21rO7eCrTiqiVuozrYU2zomC07chyAAA8OaJx0wVAwWpqY4w5huCb2KsmHbWAWE7Czt3hCrT1aMSr92rXLfRULct7ArMlI31R5Kfgk0Ukd2Pab9oUuSkHMeajlsdVIvuVeekHqjyQyrox6oVvmou5Daqg7vcuwMOOJRakmI5mdUg3BU3DdrHOYOmaxzr206ptwTOMUH/AHhgcbMLXX10zcEPrNlWnrMLmnmCq4Y2tIRSl1XQs4xlnqv8wkqk2iqWiwfe3NqSTKW6HzHsyw7RY5TOLiyZj723am9lVnYy7cweJT1dgsbcpYxrTfeO5OUeHgcFTFD9qJZVR/qlp4G6KnmmcMznHsCsb6WYmwj04Wbp/Ei+y2GgAyOB5Nt7z9isDadn6X+vBZatRt2NFKlGHRFJZQVR/Ngcrvt7rJ0YFVO9IxM7gSfPRXYNZyPmt7t9VTxNbFrFLj2bqdxqAP1W6+ZcnW7Ly/71N4ZPtBVwbIPVWS7sCGZLc5RRU27OzDdVzeIjP9wJ1uF1Td07Hdj4Rbza4K0DuCzcch4IY34+ENZFPqMMe515adjnDdLA/o5db3PWt/Ge5GsAxeSF1szpBxDmlktuOZlrPt6zPLei2QdvxCw+ka7QgOG//HvRUmdZWsWCsrWy05cw3uW389QqjQULYmuPFzi+Rx4uPM8gAB4KBtFtNHQNtcku1LSTqB3Df2nzQOP5SKaVhGUh3BrtATwBvo4btL+C0uNSqsViMVCm8NwviD5Jrhjuhh4ybnvHOMnRjf0jcnWw4qrVeOUFKHNjIc+zswjJDnnVp6SYAvJ1vc23Kt4xt06c/lIGOA+iXyZO3qXt7lDi2sY3dQ0p72uP2rVT4aSWpKpVjfqvsNTbdsDpOjZlvrG9kTS7MbZi8vcTw4IeNuak2u59ubWtB8RxTL9tnfRpKNvdET8XLX8d5uEVMO6IK6p2/aZ8S7yCEe1biOvNVdzYowPaD2kLek2sdbKXlreb4XSOPYSHn4oWNtajhHT/APKCej2qqnHSKA/2TVzjbsh1Z9JP4Cke08dwbMLm7nlsjNOR/JSOI8QpMWLUh3FpeTfMSGZb7xnqNSO6ymYdhuIyR9NNDR08P1k7QwfstBzE+Cnw0zD9COT9IU3Qs8pZM578qjJxXX8lowb6P6A0kFE85RKwk73Pa2oIB+jHlLw3xsnDgUcZBBitcZbuDXEfpDM2x7LooWU24xUptv6mY+IabgqLKxjOtHHTkdsMgt++oyrLomWjQfW6OgYBTwsizmwaG3JLnvs0b/Tc6wVHq8Egr6p77dENA1o+J7ViDGJnt6E9CIy4EhrXtItuIGaxt2q9YDVUMLLAkHe5z2G7jzu0EBdTnFNa6i1IYYu2rf0Vp2yb4Yg1nXA80M+YNOj2+BC6tBWQO9CSM9zh8CUqrCopR1mjvH3hUlDF0epmjPDo0ctpsBj+jdv6pI+CcmwkjdLMO57vvV5GzOR143XHqla1GEHkoYai6gdKg3fCjnk1A8bppvbd96F1dLL9fL7RXR58JPJCazBnclyxIGTS2OV4jHIDrK895JWaPamaHRxzjt3qy45gzhfRVWnwbpi9ocGva6xB5cwVohJNevoDAl+gON27htrGb8UlXJNlpgSBYjnqkqYaG539Y6FWUhDAXG/W0FuwoTJiTYXjpGEs45S257ACRZb12MzyMy9AGa3zA/HUoF80LTmfme7u0Hcs6UY9SkZVJPRWXk6LR7aQZQBHKBYAdRtrd2ZOP25o2+kXt743fYVy2pq5tzWkDu1UbB8EqKyobCxpLnHUkGzW36zj2BCHDRlqy8q2HRI603b7D/rbd7HhOt26oTunZ4hwVj2d+Tqhp4w0wslflAe+QZi4jeQDoPBEnbEYc7fRwH9gLlw1N7k3xLXYpR20oz/WIvJyyNrqf6NTB71Z5vk7wxx/8HGP1QR8FHk+SzCj/VfKSQfByPKU/Ieb8AH8a4uFTB5n7lvHtVFxqIfa/wAEV/7JMKP9Xd/zZf5lofkgwv6mQf2r/tK7k6e7+gc34+yI3aiD66E/tap2r2qpYoy98rLWuLHMS62jQBx7Fl3yOYYd0cw/tT9yTPkfoWXyOqW39ICRpa4cnNcwg7+K5cJDydzT2OJ7W4w+qlL9ctzlv6p3ITGMjS53pEWaOzi4/BegZfkhpDufKwcm5fddpATlN8keHNOZ4lkPEvk08coC1weFYexGco4sSep5wykp6KhkduaSvUdNsjhsI0hhFuNr/FSfnVFFo1jL8msF1zrW2EVO/Zs8xQbNVLt0T/Zd9ykS7G1jRfoJPYd9y9Hy7UgaR00j+3qsA9twPkCmfxmqCL9BEz9aV1/3WEe9TfEeSioP2nnXB8IcZeje0tdcdUix17Cu24Hs5T0EIqJmB8pt0bLD0jqAO3t4aqfWYyHuaZaeGRzXAgsdmcw8DewOp0soO0lZ00l7lrWjKLekL6vy/pHcO7uUalT9xWENcLAmJ18s8pe6z3jibiKAcGtHOxOg6x4kILiFfEwHO7pD+n1Y99tGAgEZhxLiiE2ETz2bmbTxD0Wt60hHaR1R5k6nVKDYekbrIXyO43cBfxIP2rLePWT+DVql6UVOp2obua8DhYZgG29UxtsQh8+PtI/pHnvaT7zquks2eo27oGnvLyfcbLP4Kphuhj8QPuVFWpr9ojhUfdHLI8Xbe+ex53kI9lob8VOg2hOhEo052brzDSCT4uC6A7B6d35mLyA+xR3bK0pN3Ri3LQD3WT8zSejiLlVPcVaLaN/V3OzbtxcTytc2HiptPtQ5hJGdmU2Ja4tDSeBJIHkp8uxVI46Rlo7Cf5iVEl2GhGjHyN8SB8EuOg+zQbVfDDNH8oUrRczG17flG3HgSAT4FHKb5RHHR8cT9L2aSx1udnXVCk2MLfRnd36E+ZF1FfsnKPRkaRxu0C/eQQjip9piuMn1idIrcfppxq6opncHMs9viNdPBVytgnP9DXtlHAf0b/Frre5Vh2EVLNzhusLEgD3nVYAqR6TQ7wJ+xLifaSYuRBu7TFizanUOnd3EWQzCKgRucJCTmIJd2oxHO4jLJGcvZoR2t+5P4js9lZ0kThLGWhxBa5r2jkRax7wfBPGq7YZB5eCd46My2c20k04ahYVfNIO3zSQww3OwVC0STi2vwKa6Yf6CRCyxoWNs2oTTrxOvAf4K+4BNFQR3laXSvF3BuXqgbmdYi/bbiq7gsvRyNe1jHlpuA82HYb8EdqsZzenTU9//AHX/AGNCpTSte+pOrd+m2gU/7QWcIZP3P5lkfKAPqH+bfvQOOvYN1PTeL5XfEpz8KHhFSD9l5+LlXHL3ojlL2/Ya/Hx3CA+1/gtvx1lO6DzJ+wIM3F5eDaQf2JP95ODGai3p0w7qcfa5dmP3/R2SvZ9hdu1tQd0TPM/csnaOrO5rB4E/cgpxmr4VEY/VgYPjdMPr64/7QkA5NjgHxjXZm838HZL9i+SwtxWtdut4N/xKcbPXHi7wb/lVWkmrHb8RqPARN/hYFq6KoO/EKs9zwPgEMUO82HLl7UW5sFa7e5/lb+6kcKqD6TneJ+3MFSKrB3vtmrKt39s8fAqG/ZWM+lNO7vlkP95del3lI5U6vZIv7sJAPXfGOeZ7b/vEpuR1PHo6ppmj9KZjf4Qudu2DpSdQT2l7z9qQ2BpPU/ff/MuUuH/1fX/Ycuvui+SYxQNH5StpvCXP8Ah9Zthhkbb/ADyN9uDGucfBVQbCUvBg9px+1ZfsXTtGkbT/AK7UcyguzOyaz/cv7/gYxzbCnqj0VI+Vkha7o3uY0Nc/6MY1LhmFxe28hVfCK3EIXXMUzm5sz80bnH9K3G+qtf4twNI/JN013ckTEj3Wu6TSwH5STcP2ldcfGMVFLTyTfASbxX1DOG1LCxrnu6MFmctcCHAD0rgXNh8NVGqcdgF8tZQR8iXySHxaGtv5rAubXc/Tm5zh5EoYdl6X6tvshZVUo4r2ZfJqWtdD7scj/wCK4eP1aeY/9VNHGY/+M0n/ANR5/wCom/xbph9AeQSGz9P6o8gqcxR9n4E5Wp7/AMjgxyEf7Xoz30s32SrIx+n44nRn/wCJN8TMm/wHT+oPJY/A0HqBDmKPs/B3K1Pf+SdHtBQga19Me6KVvuzFZbj+Hca2Hwjlv8VB/BVP6g933LQ0EA3MCGdR9v2Hl6vvCh2hws/1xt/1JLLBxfDD/XmeUiF/M4Pq2laPhi4RtCTMpe37GyanuCUuIYbwrovKT7lEmqKA7qyA+3/IokjI/UamXPaNzW+Q+5FzpbP5OVKp7iW2KjJ0rab2iPjGp0MFKP63TabrSN/kBCBfOuxvkEn1htwQxU9n8nYJ7kmowOkLiW1cQBN7XiNuYB6QaXWUGdiL770lS8dvsGGe5sZxyWzJxySSWdxRdE+lqxyKm/OAeCSSSQ6Q4xw5J4ObySSSDDrHt5J0ObyWEkLHG4e3kslzeSykgGxjO1ZD2rKSJ1kaPqhyWvzoclhJE6yNRVBZ+dDtSSXBshCqHasOqgVlJEOFDLqkLAeOCwkuOsOCpWxqkkklg2MfOFqZUklwLGplWrpllJcCwy6ZaGZJJEUbMiaL0klyOGZCEy+ySSYUadZMyWWUk6EZGLBySSSVLiH/2Q=="/>
          <p:cNvSpPr>
            <a:spLocks noChangeAspect="1" noChangeArrowheads="1"/>
          </p:cNvSpPr>
          <p:nvPr/>
        </p:nvSpPr>
        <p:spPr bwMode="auto">
          <a:xfrm>
            <a:off x="152400" y="-2317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30" name="Picture 6" descr="https://encrypted-tbn2.gstatic.com/images?q=tbn:ANd9GcSTFVYYXAXvjYocEa370JB0_D1r5BlupIwszCTTxK_ZaFJj_y7q"/>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43608" y="3717032"/>
            <a:ext cx="2695575" cy="16954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s://encrypted-tbn0.gstatic.com/images?q=tbn:ANd9GcR6ctk0kNVr8Mkk8Y5GdfEDD-2Su889KBDRY_enrvRxdMX-tmN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634553" y="3687104"/>
            <a:ext cx="2232248" cy="17811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1056651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51520" y="1305342"/>
            <a:ext cx="8496944" cy="3785652"/>
          </a:xfrm>
          <a:prstGeom prst="rect">
            <a:avLst/>
          </a:prstGeom>
        </p:spPr>
        <p:txBody>
          <a:bodyPr wrap="square">
            <a:spAutoFit/>
          </a:bodyPr>
          <a:lstStyle/>
          <a:p>
            <a:pPr marL="342900" indent="-342900" algn="just">
              <a:buFont typeface="Wingdings" pitchFamily="2" charset="2"/>
              <a:buChar char="ü"/>
            </a:pPr>
            <a:r>
              <a:rPr lang="es-MX" sz="2000" b="1" dirty="0"/>
              <a:t>Desde la primera sesión ordinaria han analizado actividades prácticas para favorecer las competencias de lectura, escritura y matemáticas en la escuela y en colegiado definieron aquellas que consideraron importante poner en práctica en el aula. Comenten su experiencia al respecto y los resultados que han obtenido. Recuerden que el propósito de este momento es que la escuela instaure actividades de manera permanente y si están funcionando que las mantenga. Pueden ser estas actividades o las que el propio colectivo ha creado y probado</a:t>
            </a:r>
            <a:r>
              <a:rPr lang="es-MX" sz="2000" b="1" dirty="0" smtClean="0"/>
              <a:t>.</a:t>
            </a:r>
          </a:p>
          <a:p>
            <a:pPr marL="342900" indent="-342900" algn="just">
              <a:buFont typeface="Wingdings" pitchFamily="2" charset="2"/>
              <a:buChar char="ü"/>
            </a:pPr>
            <a:endParaRPr lang="es-MX" sz="2000" b="1" dirty="0"/>
          </a:p>
          <a:p>
            <a:pPr marL="342900" indent="-342900" algn="just">
              <a:buFont typeface="Wingdings" pitchFamily="2" charset="2"/>
              <a:buChar char="ü"/>
            </a:pPr>
            <a:endParaRPr lang="es-MX" sz="2000" b="1" dirty="0" smtClean="0"/>
          </a:p>
          <a:p>
            <a:pPr marL="342900" indent="-342900" algn="just">
              <a:buFont typeface="Wingdings" pitchFamily="2" charset="2"/>
              <a:buChar char="ü"/>
            </a:pPr>
            <a:endParaRPr lang="es-MX" sz="2000" b="1" dirty="0"/>
          </a:p>
          <a:p>
            <a:pPr marL="342900" indent="-342900" algn="just">
              <a:buFont typeface="Wingdings" pitchFamily="2" charset="2"/>
              <a:buChar char="ü"/>
            </a:pPr>
            <a:endParaRPr lang="es-ES" sz="2000" b="1" dirty="0"/>
          </a:p>
        </p:txBody>
      </p:sp>
      <p:sp>
        <p:nvSpPr>
          <p:cNvPr id="4" name="3 CuadroTexto"/>
          <p:cNvSpPr txBox="1"/>
          <p:nvPr/>
        </p:nvSpPr>
        <p:spPr>
          <a:xfrm>
            <a:off x="251520" y="4077072"/>
            <a:ext cx="8640960" cy="707886"/>
          </a:xfrm>
          <a:prstGeom prst="rect">
            <a:avLst/>
          </a:prstGeom>
          <a:noFill/>
        </p:spPr>
        <p:txBody>
          <a:bodyPr wrap="square" rtlCol="0">
            <a:spAutoFit/>
          </a:bodyPr>
          <a:lstStyle/>
          <a:p>
            <a:pPr marL="285750" indent="-285750">
              <a:buFont typeface="Wingdings" pitchFamily="2" charset="2"/>
              <a:buChar char="ü"/>
            </a:pPr>
            <a:r>
              <a:rPr lang="es-MX" sz="2000" b="1" dirty="0" smtClean="0"/>
              <a:t>Revisen las propuestas y decidan si quieren desarrollar </a:t>
            </a:r>
          </a:p>
          <a:p>
            <a:r>
              <a:rPr lang="es-MX" sz="2000" b="1" dirty="0"/>
              <a:t> </a:t>
            </a:r>
            <a:r>
              <a:rPr lang="es-MX" sz="2000" b="1" dirty="0" smtClean="0"/>
              <a:t>    alguna e implementarla en sus salones de clase.</a:t>
            </a:r>
            <a:endParaRPr lang="es-ES" sz="2000" b="1" dirty="0"/>
          </a:p>
        </p:txBody>
      </p:sp>
      <p:pic>
        <p:nvPicPr>
          <p:cNvPr id="5" name="Picture 6" descr="https://encrypted-tbn0.gstatic.com/images?q=tbn:ANd9GcQ1rF2RjIUoFID3FspA_BkPu4XWhvBYhIuFU5HVvcnpqJH19YSz"/>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516216" y="3933056"/>
            <a:ext cx="2232248" cy="19442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6" name="5 CuadroTexto"/>
          <p:cNvSpPr txBox="1"/>
          <p:nvPr/>
        </p:nvSpPr>
        <p:spPr>
          <a:xfrm>
            <a:off x="611560" y="5090994"/>
            <a:ext cx="5760640"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s-ES" b="1" i="1" u="sng" dirty="0" smtClean="0">
                <a:solidFill>
                  <a:schemeClr val="bg1"/>
                </a:solidFill>
              </a:rPr>
              <a:t>Las actividades Para empezar bien el día se revisan  en el  archivo </a:t>
            </a:r>
            <a:r>
              <a:rPr lang="es-ES" b="1" i="1" u="sng" dirty="0" err="1" smtClean="0">
                <a:solidFill>
                  <a:schemeClr val="bg1"/>
                </a:solidFill>
              </a:rPr>
              <a:t>pdf</a:t>
            </a:r>
            <a:r>
              <a:rPr lang="es-ES" b="1" i="1" u="sng" dirty="0" smtClean="0">
                <a:solidFill>
                  <a:schemeClr val="bg1"/>
                </a:solidFill>
              </a:rPr>
              <a:t> que se encuentra en el cd.</a:t>
            </a:r>
            <a:endParaRPr lang="es-ES" b="1" i="1" u="sng" dirty="0">
              <a:solidFill>
                <a:schemeClr val="bg1"/>
              </a:solidFill>
            </a:endParaRPr>
          </a:p>
        </p:txBody>
      </p:sp>
    </p:spTree>
    <p:extLst>
      <p:ext uri="{BB962C8B-B14F-4D97-AF65-F5344CB8AC3E}">
        <p14:creationId xmlns="" xmlns:p14="http://schemas.microsoft.com/office/powerpoint/2010/main" val="2063827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827584" y="4941168"/>
            <a:ext cx="7416824" cy="1015663"/>
          </a:xfrm>
          <a:prstGeom prst="rect">
            <a:avLst/>
          </a:prstGeom>
          <a:noFill/>
        </p:spPr>
        <p:txBody>
          <a:bodyPr wrap="square" rtlCol="0">
            <a:spAutoFit/>
          </a:bodyPr>
          <a:lstStyle/>
          <a:p>
            <a:pPr algn="just"/>
            <a:r>
              <a:rPr lang="es-MX" sz="2000" b="1" dirty="0" smtClean="0">
                <a:effectLst>
                  <a:glow rad="101600">
                    <a:schemeClr val="accent3">
                      <a:satMod val="175000"/>
                      <a:alpha val="40000"/>
                    </a:schemeClr>
                  </a:glow>
                </a:effectLst>
              </a:rPr>
              <a:t>Por que solo involucrando al niño en su propio aprendizaje, mediante un proyecto «de vida» común, pondrá en marcha los engranajes  que le van a permitir construir sus conocimientos.</a:t>
            </a:r>
            <a:endParaRPr lang="es-ES" sz="2000" b="1" dirty="0">
              <a:effectLst>
                <a:glow rad="101600">
                  <a:schemeClr val="accent3">
                    <a:satMod val="175000"/>
                    <a:alpha val="40000"/>
                  </a:schemeClr>
                </a:glow>
              </a:effectLst>
            </a:endParaRPr>
          </a:p>
        </p:txBody>
      </p:sp>
      <p:sp>
        <p:nvSpPr>
          <p:cNvPr id="4" name="AutoShape 2" descr="data:image/jpeg;base64,/9j/4AAQSkZJRgABAQAAAQABAAD/2wCEAAkGBhMSERUUEhIVERQVFRUVGBYVFBUVFRoVGhYVFRcYFhYXHSceFxkjGRYZHy8gJCcpLCwsFh4xNTAqNSYrLCkBCQoKDgwOGg8PGiwkHyA1LCw1KTUsMiowLCk1KS8qLSwqKTAsLy0pLCwpKiwsLCwpLC0qKSwsNCwpKiwqLCktKf/AABEIALMBGQMBIgACEQEDEQH/xAAcAAEAAwEBAQEBAAAAAAAAAAAABAUGAwcCAQj/xABFEAACAQIDBQYBCQYEBAcAAAABAgADEQQSIQUxQVFhBhMicYGRoQcjMkJScrHB8BRic7LR4RUkNIKzwtLxFiUzQ1OSov/EABoBAQADAQEBAAAAAAAAAAAAAAADBAUCAQb/xAAxEQACAgEDAgMFCAMBAAAAAAAAAQIDEQQhMRJBEyIyBVFhscEzcYGRodHw8RRC4SP/2gAMAwEAAhEDEQA/APcYiIAiIgCIiAIiIAiIgCIiAIiIAiIgCIiAIiIAiIgCIiAIiIAiIgCIiAIiIAiIgCIiAIiIAiIgCIiAIiIAiIgCIiAIiIAiIgCIiAIiIAiIgCIiAIiIAiIgCIiAIiIAiIgCIiAIiIAiIgCIiAIiIAiIgCIiAIiIAiIgCIiAIiIAiIgCIiAIiIAiIgCIiAIiIAiIgCIiAIiIAiIgCJ8pUDbiDw0N9ZX7c29TwqBqgZsxsFQAsTa53kDQdZ5nuCyiRdmbSTEUkq0ySji4uLHkQRwIII9JKnoEREAREQBERAEREAREQBERAEREAREQBERAEREAREQBERAEREAREQBERAE5YqlmRlBtdSPcWmb+UE1RQUo700DWcoxU6iyXI1tf4kT97CdojiKRp1GvWpWBJOrp9V+p4HqL8ZXd0XY6mXFpZeB48XlZ49xE2JWFHEDcq1bIw/e+obefh/3R8p2lGi/EVsvvTf8A6RPjbmFCtUBOU3LA8dfECPI/hIvbnFHEbLo1bAk1KbHgLhagb43lD2dP1Uy/1f8AP1+Zz7RX/n4sfcTfkwxubD1KZ306lwP3XAYf/oNNnPMvkoxDd/XVreKmjAC/1WIO/wC8J6bNWPGClXLrgpCIidHYiIgCIiAIiQ6e2KLVTRWqpqC91B103jzHLfPG0uT1Rb4RMiInp4IiIAiIgCIiAIiIAiIgCIiAIiIAiIgCIiAIiVmL2syVCuQMotxs269xw9PjIbr4Ux6rHhcHUYOTwiZjsGtWm1NxdXBB/qOo3zyPENUwFfONKtJiCODrxB6Mv5HhPW8Lj0qfRbXkdG9pme33Zvv1WqgGdCFPVSbD2J9iZU1cVZBW1vLXf4Gp7OvVU3Vb6Zfz9RtLF0sQtHEIQVqIbeh1B6gsQfKUq0Hq4dqFrKKxdSfskEEWHU395N2BsAUqYS5OpY8sxtew4bh7S6p4cCVq6peM7uM9v58Raq+l1cr6f0UnZbZAoYxSCSWR06Wtm/5ZvJmawyutRRqjX8xuI9iZosPiFdQym4P695qVPlMz7IRjjpWx0ifFauqAs7BVG8sQAPMmVS9scCXCDGYcsdAO+p6nkNdTJ0myDJcRETw9EREAibWx3c0alT7Kkjq25R6kgesxnYvBXxAYm5VXck7yzeG/rmYy77a1vm6dP7dS5+6gLfzZZz7HUvFVboi/zE/lMe+fXrIV9lv9fojWpXh6Sc+8vlx+5p5592k+UmpTr93hKaVlRgjZsxLvexSkVOlt17G54aa2Pyi9pmw9IUaTWrVgdRvSnuZuhJ8I9Twmd+TLs5nqms4ulHRORqkb/wDavxYcpuKO3Uz56y7Niqjz8j1Cm1wCQVJANjvHQ2n1Iu0dpUsPTNSs4pou8n2AAGpJ5DWRf/ElA4cYhH7ymTYFRclr2y2NrG/A2tIpNRi5Phdy1ktIkbZ20FrJnS9rkWIsQRvBkmeRkppSi8pnoiInQEREAREQBERAEREAREQBERAE4YrBq4138CN4neJxOEZxcZLKZ6m08oz+K2cU3i4H1h+ricmzN4SxZeRJM0sqsfgshzqNPrDl1HSZK9mRps64N49xbhd1bSKjamNqUe7FKga2eoqsR9UEi5IA5X13aT87RdnxilS9R6eRs10I16G/5SyzT6NWX42dGHHZrucyh1ZzumRK2gkQCpSzNSdlBu2QAEE25MN5tbhPmmTUrM1/AgyAcC5ILH0sB/8AaSsRVAFzwkcX3J5RxszxHa218RjapOIapXdSbUwpIXgbIui+dvOXWyvkxxuLFzRXD0+BrNa/3VUEkewnqXZrY1N2bENTTxHw2UC5BN2bTxG9wL8jNTNn/NlJeSKSMd6SMX5m2yiwjDZ+Do06jNWZEWmCBqzAcLnQADjwEYPtWruqNSdMxtm8JUMdwJBvru3bzPP9l440Me9DE1HqJUqvRcu7EZi3zVQAmym9teAc8JrK2ANN+7cg6XU/aW9t3AjjPn/aV+o0rVkVmBe0jqui0/UjYxKPZ21sgy1W8PBzrbox5dT6yyrbTpKLl19CCT5Ab5b02rr1FfXB/wDDidcovBnO1lT/ADFMcFpk9Ls1vwWSuz+KWlTqM+mobqRYAZRvJvpbqJCeqXqM7C2Y3HRRoB7TpUw4PXjKaoS1Dvz+H4YNJyzSqv5zk84x1etjcWXt46rKqqdyrfKi+gOvUkz1hXobNwih2sqC3N3c6mw4sTfT8hKIItKqKyYfvagVgACq+IjRmJ6XGgJ1Exu08RisXiFNS9SoxKpSXQLxyqp+iNLljrYanSb9SV+OyR80qJaWUnLeUnz8D42/2gqYyrnqMUXMBSpMwypey3Nh9LiW1tc8Jucb2dGE2aaYbM3eJUdtwNQugNhwFgAPKeedttjthKlNKhDs9HPcbg2ZlZVvvAGXXrPSP8R/adkU6pN2K0s331qKrfEGU/aFilROMVsk/kS1t9TUuSZ2KqfNuvJg3oyj81MyuyO0lZtsvSaq5Tv61PKWOTKocIAu4aqDffNB2Pe1VxwKX9mt/wA0w2wHz7VD/WbF1GPkWqflMPR2t6Wn78fkz6H2XXGddzkuIv6/sezRKftNj2p0gE+k7BdN4Xex9tL/ALwn12YLGhdiTdmtfWwBtb3B959D0+XqMzw30dZbRETkjEREAREQBERAEREAREQBERAE/GW4sdQZ+xAKHH4ADwNqp1U3III6jcRzlfV2UeOIrW5Zx+IF/jNTicOHUqffkeczGJrFWKNvBtfhKN1aW5oUXSaxk/AFpqAgsB+vWVOOqu1ydFGtuctGPPd13yFihdT5SPsdcvLNY2Bb9lNKk2Ru6yqw0s2W178NeMxPY7bbYeqaVYlabsV8bElKo0Op3AnQ9bHnNbsvb9EpSRqiioUXwk8d2/dckbt8oO2+wwrd+B4H0qclbcHPQ7j1A5zq9vCtreenlfAwtdC2tq2Odv1RR/KhsdVr96R4ayi5/fUZT7rl9jLLAbY/a8BSqhs1bDsKVTnr4Q5+9ZT6tykP/F1xWDfC17qy60arfRJXVVc8D9UMdCCL67+PZ/YrU82UlRUTI4PEXB3cLHcd+plqd1Wp0uH32Hs7qep8areD5+D7r7/3L7D44PcEWI0InQqtNGYDcCZXYvB9z4xqNx8uf65yclRatMqdzAj3Fpm6XSV6aLUO59C5Jv4HPbOyhiKXds7JqGuhsbjhrvH9p2GISkEQuASAqhj4msOHMzngsYQO6qn5xd3768GHM23ic8XhqNSqjOod6eo1Ol7bwOoG/lL8ZppRk9ln8yCdcoybit/oTne279cpO2PWwotU7ykKzLZiWQOBvK2Otrj1tKtW0IJ1B/uJjafZmrinY0aa1lVyC4qU8t+Rubgi+6070+G2TSqhNeeWC7+VBaOI/Z2SvRJRqitaohIVwDewN96W9Y7PkjB1KFN1qAsjAg/RN1JuCL2IX8ZwxPYatTpZ6hpUgMosCXYkkDkBx58JKQJgqL1ctSuxyA5QCTwFgNwF+N55fWrF0J87fnsQPTaeCc+rLJlAVaZZksrd26L0ZrWY87EA2lH2V2IaGLR6tgqB2LXvchT6k/jLnauPqLQFWjQaq7ZSKRORrNa9+RF9R5yWiXtcWNteIvKNejjTGKXCfvLGnuVcJVQ4kt/7PzH13rVAw+k9lpry8/iSf6TXYTDimioNygD24yi7N4MM7VTrkJRPOwzH2IHvLXau2KOHUGs+QMcoNmOvoDYdTpNaV0ZRT4RVuzOSrguOx0wm1aNVnWnVSo1M2cKwJU9beR9jMvgO1VV9pdxmU0iaqhctiMgJDZt+uXjzmW7DbQFLarI1gtRatNWG4nOHT4IQPPrPjB4xae0abXAYV8rHkreFrnhoTPLY9LRR6tvxwbjbvaJ6VdUUgANTBBANwxF9eFgZppiO1KE1KluPH/aJpqW1lOHSr9LOqkAcSRf04+0zdPqH4lqseyf6GlqKV4dbgufmWMThg8WKiBl8iOII3gzvNFNNZRQaw8MROVTForBS6hm3KSAT5CVNfthhkq1KRez0wb3FgSBmyhjxjKGC7iZrsf2yGNzhqYpOtjlDZrqfQazSzprDwzlPKyhERPD0REQBERAEz+1qXzx6gH8vymglPtpbOp5i3sf7yG5ZiS0vzFXWpWEr8VuMuH3Srxg3ym+C4uSNQ2Aa+HLU9aiMysv210YWvpmF7dbT9wXaipRHd11/aKVihBHzi8CrX+lys2vWWXYzEWq1E+0Aw9DY/wAw9pc7X7OUq/iIyVNPGuhNuDfaHnIXpZ/a0PEu67Ml/wAmH2V6zHs+6MhSpUiQKBJpk5rMGDrrorX0NuBBP9bH9rp02VGcB3vlHE25TtWwPdtlZcumhG425GRMVRUEO1MOU1BygsPLjLVSUVif6e8h8NRgo0LC+h9/4aoeoxdmFTQoT4Rpw/XGUWzsSyeE6gEi/lprLWptxGX5v5xuCrqb/vfZHnKrAAgkMbtcg24m+pHrFk3J7nUK/DXBbtlqpZgGHX9aTphcJTorZVCjfpz5kyGMKyk5Nx1sdPbpJODoua1MPa2ddL3vqND0ka5JHLy8/gSNqdkXxeGYd41F2Ay5Tl8PJj15dNd88vwnZvaGDxgFDNTqj/3FFktyqjUZdNxuDpa8/oKVO08PRrsaYqIK6C4swNRR+8oN8v8AWalVjpi1HDz2Zk2JXSTn+ZTY7aNSrkV8ll8TZQdWtYbybDUyPW2iKbKGBCt9f6gbgrHgTwJ0lFge0GeowI3biDe9mK7uGol5TxqMLGx4Ef2lScGn5uTSrcF22JNSqAL/ABnDA4wOGZRdBYB+Dc8vQbr8dZGOxcOSL07gahSzFB5ITl+E+e0W1O4oFlANrDfYAE2v6aSNb7Lkll4cYtrL+nzyazs0v+XU/aZ293a3wEr/AJQMOWwhIB0I1HAHj5XsPWQeyvawV9mVKlMBHw9N1tvGZUJRtd9+XO85dju1j4gYiniPGKaZwSuUldQwIsOnDiZNZHyeG/cUKbui5WrffJ5lhjU7xDTOV6ZVrgXN0OYHXcBYXm2GANcGrURFdr3tcgXNzYX3XJNjffJezcHh62YrSRXVgbqN9723+Xlun1j8atAMzXC6A5VLWuQL2GttdTwkVd0raorntn3ly+iqN05pbPfD7MsRQLJd2LmwBJ03ADh5SVs0j9jZNL0nsPItcfByPSV2HxVQu11Tusq5bE581znvwta1vWdKeV1zLoDxGm4/EXEisrTjKK5kmeJ9SXuTO+w2KYvLfw1Fa44ZhYg+wPvNbMXsavmxgP8A8dN2Y8LWAv03y+2TthqjlXUDTMpW9raXBvx1E80b8CuNdj3beCDUxcpOS7FD26wjd4jKbZ1KnfoUIIII4+L4CZvtBRDph8STlbOaVdiNC6gFGPIso14bps+19DOaY5Zj1+qPymWxeDZ0NEK4p5w5F11IFh/X2hRcb5vs8fmSWefTRS9S/cy/Z7aX7Liu8Q2XvCMu+6ZrWHoZ7nSqhlDA3BAIPQzwrG7IKVFOUFnc+EanTcMo9BPY+y9EphKSkklQVJOuoYiXOtu6SzlbfJHE6Yx0lc8Yl5l9+73LWIiTFIREQBERAErNup4VPJre4/tLOQtsJekelj8ZxYsxZ3B4kinB0kDHppJlI6TjiUlFl5FRszFd1iKb8A1j91vCfxv6T0WeZY+naegbFxfe0Kb8Sov94aH4gybTvdxIdQuJHfF4RailWFx8QeY6zNYig1Jsr6/ZbgR/XmJq5D2thRUpOLagEjowFxaT2QyskVVji8djMthwdRKLCa1W++/8xlzh1YjfpKbY4ub8yT8ZR5ZffBpKA0nxh/8AUUvvj850pHScMM3+YpffH5zvG6IuzNNtTatLD0zUrPkQWBNid/RQSZ5TsLaNtt1mBuHGLy28jUGvEWp6ec2Hyp4WpUwNqYLWqKWA+lls271t6XmC7O7FZ3Svfu3FvqWNwuRhfkRf0Mm1KeIzXZ/QglpHKmFsN31Ya9y/mSw7CKveYkul1/ZmJDcXDIR6gnhzn1s5T3rXJPhXha1iRLrAbNyZitluuU2UC4zKx+KiVCUj3lU3NwAF5XsT+YlTXX9dsbcbL+i/p6+iuUHy8F25OQlbFspte+pAJG7rMTW2riK9OqrAk+EqMpBuXUEdd9/9pmz2ZX7xVNrE6HzBsfiJdNhlOtgSeJ3ztZcozi+NwpRVc4SXO2fcYzs/hKlHCYmmfC1YJv8ACABo2uova49pI7P4fuVxBzFmqBaQ3bjdnNx0FvWaTE0/CfK9ukqVqMpsqgo9ltyY6C3Q/rq1FkptrOGytTp4Qal2RM7NYEkVqiiwUqtgLXsGLDzAIkrF4UMvhNuotp7zRbK2cKFJUHDUnmx1J/XISt2rhxSYMv0XJuOR33HQzuqjwalF9j2Wo8SxszIw9YHKWVVO9lBzW6XNlNuOslYnEpSpgLYBRYdAJ3xhzDQepmex7FitMHViE9S1gfjGOnckcs7Gh2Ds9v2SvWOjVQSOfdrf+bxelp9bOrd1VR2bw/RN+TWF/e01tKgqoEAsqgKB0AsB7TKNh8lRqR+qbr1U/RPt8QZFqNLKVlc4vHT/AGQ1WqXUn3JG0cctSrcXKgAA7uZ4+cgDEocxV1bKxRrHc43qeRuRp1nztEslmAJS5z2FyBbRrcQDv6HpIuelVIChaniD+Egi4IIZrcRYWvxt6T9Sz5uSRVySXTwWOEpL9Lja3/eaTYw+ZXrmPuzGUDqEQnpNHs6llpU1O8It/O2vxkta3IL35USYiJOVBERAEREATnXp5lI5gidIgGVpGfNed8fTy1WHM3Hrr+M4vM9rDwaCeVkpselxL/sNib0XT7D39GF/xBlRi6c7djauTEMh3OnxU3HwLT2t4mhYswZtp+ET9iXzPMOlfJTc/ZVvgDK7Y1OwE77TqWp1RzYr7vb8J9bLGgmcuTT7FpwkbDn5+l/EX8ZIdtJGwx+fpfxF/GdPlHPZmq2ul6LdAD7EH8Ji8fnUXRQTcAKWyg3IvrY20ufSb9luLHcRaZTHYAeKm+tt3UfVI5HrzEmujvki00tnEru/KnxMCrZERAtmza38V/FffwsFMj1sKtPM30Qw1HDNz9vwEkU6FOmb6s267MzEDkMxNr9JWY5nrAm1qaMqsebG5Cj0Fz085TshGxdL3LmVHgnbCFkTqb+5J/OWeKqUc6tVyq1Mk0yWt9JcpI1sTvHH4yswTGT/APE1trvB1HIztNx4I9nyj4p0ldnZECZ7FmtZnsLAm+tgN1/7mK1LKUFrnMg055h+c+sZtjLJnZLCd+/fN9CmxCjm9t56AH38p74SnKMnu0cSmoxeODZSr20dUH3j+H9ZaSn203ziDofxH9Jdt9JSq9RW4xBaZV/9RT/jUv51msxe6ZRxbE0v41L/AIiyqy5E9TlXtzZJqqGSwqpu5EcVJ/A8D6y0iXWslBNp5RisNtC4sQQQSCDoQRoR5yVhkB1jtXg8lRKqj6ZysOGYC6nzIBHoJxwahgLaSs1h7l2Mk1k6OoqV6dK+jNdvuqC1vW1vWa2ZSrQyEOo8SkEHy/VvWaijVDKGG5gCPI6zul8kN++GfcREnK4iIgCIiAIiIBQ9oB41+6fxkEREpWepl6v0ojYkaSHs9rYmkRoe8UehNj8DESPuiTsz0GIiaJmnm+2Tof4x/F5J2duERM9cmm+CfUkfB/6il98T9iO6OezNvM7tpb1jfgq/nESzf6SrR6ih2roummk/aa/+VoeLV2JPM56i/goHpEStHl/cW58L70ccDvjFi1U24gX9hEQ+wKyrTDE319TNH8n7Weso0WyG3C92F/aInsPtER2ehm1lHtr/ANVfu/mYiWrfSVqvURMV9GZHaGlan/Ep/wA6xEqS4LkeT1WIiaBnFP2sX/Kv0amR594o/AmUey20n5ErW+os1+ksq+6WHZ1r0B0ZwPLMYic1faHVvoLOIiWyof/Z"/>
          <p:cNvSpPr>
            <a:spLocks noChangeAspect="1" noChangeArrowheads="1"/>
          </p:cNvSpPr>
          <p:nvPr/>
        </p:nvSpPr>
        <p:spPr bwMode="auto">
          <a:xfrm>
            <a:off x="0" y="-3841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data:image/jpeg;base64,/9j/4AAQSkZJRgABAQAAAQABAAD/2wCEAAkGBhMSERUUEhIVERQVFRUVGBYVFBUVFRoVGhYVFRcYFhYXHSceFxkjGRYZHy8gJCcpLCwsFh4xNTAqNSYrLCkBCQoKDgwOGg8PGiwkHyA1LCw1KTUsMiowLCk1KS8qLSwqKTAsLy0pLCwpKiwsLCwpLC0qKSwsNCwpKiwqLCktKf/AABEIALMBGQMBIgACEQEDEQH/xAAcAAEAAwEBAQEBAAAAAAAAAAAABAUGAwcCAQj/xABFEAACAQIDBQYBCQYEBAcAAAABAgADEQQSIQUxQVFhBhMicYGRoQcjMkJScrHB8BRic7LR4RUkNIKzwtLxFiUzQ1OSov/EABoBAQADAQEBAAAAAAAAAAAAAAADBAUCAQb/xAAxEQACAgEDAgMFCAMBAAAAAAAAAQIDEQQhMRJBEyIyBVFhscEzcYGRodHw8RRC4SP/2gAMAwEAAhEDEQA/APcYiIAiIgCIiAIiIAiIgCIiAIiIAiIgCIiAIiIAiIgCIiAIiIAiIgCIiAIiIAiIgCIiAIiIAiIgCIiAIiIAiIgCIiAIiIAiIgCIiAIiIAiIgCIiAIiIAiIgCIiAIiIAiIgCIiAIiIAiIgCIiAIiIAiIgCIiAIiIAiIgCIiAIiIAiIgCIiAIiIAiIgCIiAIiIAiIgCIiAIiIAiIgCJ8pUDbiDw0N9ZX7c29TwqBqgZsxsFQAsTa53kDQdZ5nuCyiRdmbSTEUkq0ySji4uLHkQRwIII9JKnoEREAREQBERAEREAREQBERAEREAREQBERAEREAREQBERAEREAREQBERAE5YqlmRlBtdSPcWmb+UE1RQUo700DWcoxU6iyXI1tf4kT97CdojiKRp1GvWpWBJOrp9V+p4HqL8ZXd0XY6mXFpZeB48XlZ49xE2JWFHEDcq1bIw/e+obefh/3R8p2lGi/EVsvvTf8A6RPjbmFCtUBOU3LA8dfECPI/hIvbnFHEbLo1bAk1KbHgLhagb43lD2dP1Uy/1f8AP1+Zz7RX/n4sfcTfkwxubD1KZ306lwP3XAYf/oNNnPMvkoxDd/XVreKmjAC/1WIO/wC8J6bNWPGClXLrgpCIidHYiIgCIiAIiQ6e2KLVTRWqpqC91B103jzHLfPG0uT1Rb4RMiInp4IiIAiIgCIiAIiIAiIgCIiAIiIAiIgCIiAIiVmL2syVCuQMotxs269xw9PjIbr4Ux6rHhcHUYOTwiZjsGtWm1NxdXBB/qOo3zyPENUwFfONKtJiCODrxB6Mv5HhPW8Lj0qfRbXkdG9pme33Zvv1WqgGdCFPVSbD2J9iZU1cVZBW1vLXf4Gp7OvVU3Vb6Zfz9RtLF0sQtHEIQVqIbeh1B6gsQfKUq0Hq4dqFrKKxdSfskEEWHU395N2BsAUqYS5OpY8sxtew4bh7S6p4cCVq6peM7uM9v58Raq+l1cr6f0UnZbZAoYxSCSWR06Wtm/5ZvJmawyutRRqjX8xuI9iZosPiFdQym4P695qVPlMz7IRjjpWx0ifFauqAs7BVG8sQAPMmVS9scCXCDGYcsdAO+p6nkNdTJ0myDJcRETw9EREAibWx3c0alT7Kkjq25R6kgesxnYvBXxAYm5VXck7yzeG/rmYy77a1vm6dP7dS5+6gLfzZZz7HUvFVboi/zE/lMe+fXrIV9lv9fojWpXh6Sc+8vlx+5p5592k+UmpTr93hKaVlRgjZsxLvexSkVOlt17G54aa2Pyi9pmw9IUaTWrVgdRvSnuZuhJ8I9Twmd+TLs5nqms4ulHRORqkb/wDavxYcpuKO3Uz56y7Niqjz8j1Cm1wCQVJANjvHQ2n1Iu0dpUsPTNSs4pou8n2AAGpJ5DWRf/ElA4cYhH7ymTYFRclr2y2NrG/A2tIpNRi5Phdy1ktIkbZ20FrJnS9rkWIsQRvBkmeRkppSi8pnoiInQEREAREQBERAEREAREQBERAE4YrBq4138CN4neJxOEZxcZLKZ6m08oz+K2cU3i4H1h+ricmzN4SxZeRJM0sqsfgshzqNPrDl1HSZK9mRps64N49xbhd1bSKjamNqUe7FKga2eoqsR9UEi5IA5X13aT87RdnxilS9R6eRs10I16G/5SyzT6NWX42dGHHZrucyh1ZzumRK2gkQCpSzNSdlBu2QAEE25MN5tbhPmmTUrM1/AgyAcC5ILH0sB/8AaSsRVAFzwkcX3J5RxszxHa218RjapOIapXdSbUwpIXgbIui+dvOXWyvkxxuLFzRXD0+BrNa/3VUEkewnqXZrY1N2bENTTxHw2UC5BN2bTxG9wL8jNTNn/NlJeSKSMd6SMX5m2yiwjDZ+Do06jNWZEWmCBqzAcLnQADjwEYPtWruqNSdMxtm8JUMdwJBvru3bzPP9l440Me9DE1HqJUqvRcu7EZi3zVQAmym9teAc8JrK2ANN+7cg6XU/aW9t3AjjPn/aV+o0rVkVmBe0jqui0/UjYxKPZ21sgy1W8PBzrbox5dT6yyrbTpKLl19CCT5Ab5b02rr1FfXB/wDDidcovBnO1lT/ADFMcFpk9Ls1vwWSuz+KWlTqM+mobqRYAZRvJvpbqJCeqXqM7C2Y3HRRoB7TpUw4PXjKaoS1Dvz+H4YNJyzSqv5zk84x1etjcWXt46rKqqdyrfKi+gOvUkz1hXobNwih2sqC3N3c6mw4sTfT8hKIItKqKyYfvagVgACq+IjRmJ6XGgJ1Exu08RisXiFNS9SoxKpSXQLxyqp+iNLljrYanSb9SV+OyR80qJaWUnLeUnz8D42/2gqYyrnqMUXMBSpMwypey3Nh9LiW1tc8Jucb2dGE2aaYbM3eJUdtwNQugNhwFgAPKeedttjthKlNKhDs9HPcbg2ZlZVvvAGXXrPSP8R/adkU6pN2K0s331qKrfEGU/aFilROMVsk/kS1t9TUuSZ2KqfNuvJg3oyj81MyuyO0lZtsvSaq5Tv61PKWOTKocIAu4aqDffNB2Pe1VxwKX9mt/wA0w2wHz7VD/WbF1GPkWqflMPR2t6Wn78fkz6H2XXGddzkuIv6/sezRKftNj2p0gE+k7BdN4Xex9tL/ALwn12YLGhdiTdmtfWwBtb3B959D0+XqMzw30dZbRETkjEREAREQBERAEREAREQBERAE/GW4sdQZ+xAKHH4ADwNqp1U3III6jcRzlfV2UeOIrW5Zx+IF/jNTicOHUqffkeczGJrFWKNvBtfhKN1aW5oUXSaxk/AFpqAgsB+vWVOOqu1ydFGtuctGPPd13yFihdT5SPsdcvLNY2Bb9lNKk2Ru6yqw0s2W178NeMxPY7bbYeqaVYlabsV8bElKo0Op3AnQ9bHnNbsvb9EpSRqiioUXwk8d2/dckbt8oO2+wwrd+B4H0qclbcHPQ7j1A5zq9vCtreenlfAwtdC2tq2Odv1RR/KhsdVr96R4ayi5/fUZT7rl9jLLAbY/a8BSqhs1bDsKVTnr4Q5+9ZT6tykP/F1xWDfC17qy60arfRJXVVc8D9UMdCCL67+PZ/YrU82UlRUTI4PEXB3cLHcd+plqd1Wp0uH32Hs7qep8areD5+D7r7/3L7D44PcEWI0InQqtNGYDcCZXYvB9z4xqNx8uf65yclRatMqdzAj3Fpm6XSV6aLUO59C5Jv4HPbOyhiKXds7JqGuhsbjhrvH9p2GISkEQuASAqhj4msOHMzngsYQO6qn5xd3768GHM23ic8XhqNSqjOod6eo1Ol7bwOoG/lL8ZppRk9ln8yCdcoybit/oTne279cpO2PWwotU7ykKzLZiWQOBvK2Otrj1tKtW0IJ1B/uJjafZmrinY0aa1lVyC4qU8t+Rubgi+6070+G2TSqhNeeWC7+VBaOI/Z2SvRJRqitaohIVwDewN96W9Y7PkjB1KFN1qAsjAg/RN1JuCL2IX8ZwxPYatTpZ6hpUgMosCXYkkDkBx58JKQJgqL1ctSuxyA5QCTwFgNwF+N55fWrF0J87fnsQPTaeCc+rLJlAVaZZksrd26L0ZrWY87EA2lH2V2IaGLR6tgqB2LXvchT6k/jLnauPqLQFWjQaq7ZSKRORrNa9+RF9R5yWiXtcWNteIvKNejjTGKXCfvLGnuVcJVQ4kt/7PzH13rVAw+k9lpry8/iSf6TXYTDimioNygD24yi7N4MM7VTrkJRPOwzH2IHvLXau2KOHUGs+QMcoNmOvoDYdTpNaV0ZRT4RVuzOSrguOx0wm1aNVnWnVSo1M2cKwJU9beR9jMvgO1VV9pdxmU0iaqhctiMgJDZt+uXjzmW7DbQFLarI1gtRatNWG4nOHT4IQPPrPjB4xae0abXAYV8rHkreFrnhoTPLY9LRR6tvxwbjbvaJ6VdUUgANTBBANwxF9eFgZppiO1KE1KluPH/aJpqW1lOHSr9LOqkAcSRf04+0zdPqH4lqseyf6GlqKV4dbgufmWMThg8WKiBl8iOII3gzvNFNNZRQaw8MROVTForBS6hm3KSAT5CVNfthhkq1KRez0wb3FgSBmyhjxjKGC7iZrsf2yGNzhqYpOtjlDZrqfQazSzprDwzlPKyhERPD0REQBERAEz+1qXzx6gH8vymglPtpbOp5i3sf7yG5ZiS0vzFXWpWEr8VuMuH3Srxg3ym+C4uSNQ2Aa+HLU9aiMysv210YWvpmF7dbT9wXaipRHd11/aKVihBHzi8CrX+lys2vWWXYzEWq1E+0Aw9DY/wAw9pc7X7OUq/iIyVNPGuhNuDfaHnIXpZ/a0PEu67Ml/wAmH2V6zHs+6MhSpUiQKBJpk5rMGDrrorX0NuBBP9bH9rp02VGcB3vlHE25TtWwPdtlZcumhG425GRMVRUEO1MOU1BygsPLjLVSUVif6e8h8NRgo0LC+h9/4aoeoxdmFTQoT4Rpw/XGUWzsSyeE6gEi/lprLWptxGX5v5xuCrqb/vfZHnKrAAgkMbtcg24m+pHrFk3J7nUK/DXBbtlqpZgGHX9aTphcJTorZVCjfpz5kyGMKyk5Nx1sdPbpJODoua1MPa2ddL3vqND0ka5JHLy8/gSNqdkXxeGYd41F2Ay5Tl8PJj15dNd88vwnZvaGDxgFDNTqj/3FFktyqjUZdNxuDpa8/oKVO08PRrsaYqIK6C4swNRR+8oN8v8AWalVjpi1HDz2Zk2JXSTn+ZTY7aNSrkV8ll8TZQdWtYbybDUyPW2iKbKGBCt9f6gbgrHgTwJ0lFge0GeowI3biDe9mK7uGol5TxqMLGx4Ef2lScGn5uTSrcF22JNSqAL/ABnDA4wOGZRdBYB+Dc8vQbr8dZGOxcOSL07gahSzFB5ITl+E+e0W1O4oFlANrDfYAE2v6aSNb7Lkll4cYtrL+nzyazs0v+XU/aZ293a3wEr/AJQMOWwhIB0I1HAHj5XsPWQeyvawV9mVKlMBHw9N1tvGZUJRtd9+XO85dju1j4gYiniPGKaZwSuUldQwIsOnDiZNZHyeG/cUKbui5WrffJ5lhjU7xDTOV6ZVrgXN0OYHXcBYXm2GANcGrURFdr3tcgXNzYX3XJNjffJezcHh62YrSRXVgbqN9723+Xlun1j8atAMzXC6A5VLWuQL2GttdTwkVd0raorntn3ly+iqN05pbPfD7MsRQLJd2LmwBJ03ADh5SVs0j9jZNL0nsPItcfByPSV2HxVQu11Tusq5bE581znvwta1vWdKeV1zLoDxGm4/EXEisrTjKK5kmeJ9SXuTO+w2KYvLfw1Fa44ZhYg+wPvNbMXsavmxgP8A8dN2Y8LWAv03y+2TthqjlXUDTMpW9raXBvx1E80b8CuNdj3beCDUxcpOS7FD26wjd4jKbZ1KnfoUIIII4+L4CZvtBRDph8STlbOaVdiNC6gFGPIso14bps+19DOaY5Zj1+qPymWxeDZ0NEK4p5w5F11IFh/X2hRcb5vs8fmSWefTRS9S/cy/Z7aX7Liu8Q2XvCMu+6ZrWHoZ7nSqhlDA3BAIPQzwrG7IKVFOUFnc+EanTcMo9BPY+y9EphKSkklQVJOuoYiXOtu6SzlbfJHE6Yx0lc8Yl5l9+73LWIiTFIREQBERAErNup4VPJre4/tLOQtsJekelj8ZxYsxZ3B4kinB0kDHppJlI6TjiUlFl5FRszFd1iKb8A1j91vCfxv6T0WeZY+naegbFxfe0Kb8Sov94aH4gybTvdxIdQuJHfF4RailWFx8QeY6zNYig1Jsr6/ZbgR/XmJq5D2thRUpOLagEjowFxaT2QyskVVji8djMthwdRKLCa1W++/8xlzh1YjfpKbY4ub8yT8ZR5ZffBpKA0nxh/8AUUvvj850pHScMM3+YpffH5zvG6IuzNNtTatLD0zUrPkQWBNid/RQSZ5TsLaNtt1mBuHGLy28jUGvEWp6ec2Hyp4WpUwNqYLWqKWA+lls271t6XmC7O7FZ3Svfu3FvqWNwuRhfkRf0Mm1KeIzXZ/QglpHKmFsN31Ya9y/mSw7CKveYkul1/ZmJDcXDIR6gnhzn1s5T3rXJPhXha1iRLrAbNyZitluuU2UC4zKx+KiVCUj3lU3NwAF5XsT+YlTXX9dsbcbL+i/p6+iuUHy8F25OQlbFspte+pAJG7rMTW2riK9OqrAk+EqMpBuXUEdd9/9pmz2ZX7xVNrE6HzBsfiJdNhlOtgSeJ3ztZcozi+NwpRVc4SXO2fcYzs/hKlHCYmmfC1YJv8ACABo2uova49pI7P4fuVxBzFmqBaQ3bjdnNx0FvWaTE0/CfK9ukqVqMpsqgo9ltyY6C3Q/rq1FkptrOGytTp4Qal2RM7NYEkVqiiwUqtgLXsGLDzAIkrF4UMvhNuotp7zRbK2cKFJUHDUnmx1J/XISt2rhxSYMv0XJuOR33HQzuqjwalF9j2Wo8SxszIw9YHKWVVO9lBzW6XNlNuOslYnEpSpgLYBRYdAJ3xhzDQepmex7FitMHViE9S1gfjGOnckcs7Gh2Ds9v2SvWOjVQSOfdrf+bxelp9bOrd1VR2bw/RN+TWF/e01tKgqoEAsqgKB0AsB7TKNh8lRqR+qbr1U/RPt8QZFqNLKVlc4vHT/AGQ1WqXUn3JG0cctSrcXKgAA7uZ4+cgDEocxV1bKxRrHc43qeRuRp1nztEslmAJS5z2FyBbRrcQDv6HpIuelVIChaniD+Egi4IIZrcRYWvxt6T9Sz5uSRVySXTwWOEpL9Lja3/eaTYw+ZXrmPuzGUDqEQnpNHs6llpU1O8It/O2vxkta3IL35USYiJOVBERAEREATnXp5lI5gidIgGVpGfNed8fTy1WHM3Hrr+M4vM9rDwaCeVkpselxL/sNib0XT7D39GF/xBlRi6c7djauTEMh3OnxU3HwLT2t4mhYswZtp+ET9iXzPMOlfJTc/ZVvgDK7Y1OwE77TqWp1RzYr7vb8J9bLGgmcuTT7FpwkbDn5+l/EX8ZIdtJGwx+fpfxF/GdPlHPZmq2ul6LdAD7EH8Ji8fnUXRQTcAKWyg3IvrY20ufSb9luLHcRaZTHYAeKm+tt3UfVI5HrzEmujvki00tnEru/KnxMCrZERAtmza38V/FffwsFMj1sKtPM30Qw1HDNz9vwEkU6FOmb6s267MzEDkMxNr9JWY5nrAm1qaMqsebG5Cj0Fz085TshGxdL3LmVHgnbCFkTqb+5J/OWeKqUc6tVyq1Mk0yWt9JcpI1sTvHH4yswTGT/APE1trvB1HIztNx4I9nyj4p0ldnZECZ7FmtZnsLAm+tgN1/7mK1LKUFrnMg055h+c+sZtjLJnZLCd+/fN9CmxCjm9t56AH38p74SnKMnu0cSmoxeODZSr20dUH3j+H9ZaSn203ziDofxH9Jdt9JSq9RW4xBaZV/9RT/jUv51msxe6ZRxbE0v41L/AIiyqy5E9TlXtzZJqqGSwqpu5EcVJ/A8D6y0iXWslBNp5RisNtC4sQQQSCDoQRoR5yVhkB1jtXg8lRKqj6ZysOGYC6nzIBHoJxwahgLaSs1h7l2Mk1k6OoqV6dK+jNdvuqC1vW1vWa2ZSrQyEOo8SkEHy/VvWaijVDKGG5gCPI6zul8kN++GfcREnK4iIgCIiAIiIBQ9oB41+6fxkEREpWepl6v0ojYkaSHs9rYmkRoe8UehNj8DESPuiTsz0GIiaJmnm+2Tof4x/F5J2duERM9cmm+CfUkfB/6il98T9iO6OezNvM7tpb1jfgq/nESzf6SrR6ih2roummk/aa/+VoeLV2JPM56i/goHpEStHl/cW58L70ccDvjFi1U24gX9hEQ+wKyrTDE319TNH8n7Weso0WyG3C92F/aInsPtER2ehm1lHtr/ANVfu/mYiWrfSVqvURMV9GZHaGlan/Ep/wA6xEqS4LkeT1WIiaBnFP2sX/Kv0amR594o/AmUey20n5ErW+os1+ksq+6WHZ1r0B0ZwPLMYic1faHVvoLOIiWyof/Z"/>
          <p:cNvSpPr>
            <a:spLocks noChangeAspect="1" noChangeArrowheads="1"/>
          </p:cNvSpPr>
          <p:nvPr/>
        </p:nvSpPr>
        <p:spPr bwMode="auto">
          <a:xfrm>
            <a:off x="152400" y="-2317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7" name="Picture 8" descr="https://encrypted-tbn2.gstatic.com/images?q=tbn:ANd9GcTbPy2D_2GdjgIFGqVNoviii4WNDbc-Hz6I-lv6yc0jtx37DnW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24098"/>
          <a:stretch/>
        </p:blipFill>
        <p:spPr bwMode="auto">
          <a:xfrm>
            <a:off x="2627785" y="1628800"/>
            <a:ext cx="3888432" cy="244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45759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 name="Picture 10" descr="http://1.bp.blogspot.com/-002L7jfblao/UMaOFKruOKI/AAAAAAAAGUM/_YveJ2iKUtk/s1600/gracias.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63688" y="1412776"/>
            <a:ext cx="5314950" cy="3486151"/>
          </a:xfrm>
          <a:prstGeom prst="rect">
            <a:avLst/>
          </a:prstGeom>
          <a:noFill/>
          <a:extLst>
            <a:ext uri="{909E8E84-426E-40DD-AFC4-6F175D3DCCD1}">
              <a14:hiddenFill xmlns="" xmlns:a14="http://schemas.microsoft.com/office/drawing/2010/main">
                <a:solidFill>
                  <a:srgbClr val="FFFFFF"/>
                </a:solidFill>
              </a14:hiddenFill>
            </a:ext>
          </a:extLst>
        </p:spPr>
      </p:pic>
      <p:sp>
        <p:nvSpPr>
          <p:cNvPr id="6" name="5 CuadroTexto"/>
          <p:cNvSpPr txBox="1"/>
          <p:nvPr/>
        </p:nvSpPr>
        <p:spPr>
          <a:xfrm>
            <a:off x="743726" y="5085184"/>
            <a:ext cx="7632848" cy="1200329"/>
          </a:xfrm>
          <a:prstGeom prst="rect">
            <a:avLst/>
          </a:prstGeom>
          <a:noFill/>
        </p:spPr>
        <p:txBody>
          <a:bodyPr wrap="square" rtlCol="0">
            <a:spAutoFit/>
          </a:bodyPr>
          <a:lstStyle/>
          <a:p>
            <a:pPr algn="ctr"/>
            <a:r>
              <a:rPr lang="es-MX" b="1" dirty="0" smtClean="0">
                <a:effectLst>
                  <a:glow rad="139700">
                    <a:schemeClr val="accent4">
                      <a:satMod val="175000"/>
                      <a:alpha val="40000"/>
                    </a:schemeClr>
                  </a:glow>
                </a:effectLst>
              </a:rPr>
              <a:t>Consejos Técnicos Escolares</a:t>
            </a:r>
          </a:p>
          <a:p>
            <a:pPr algn="ctr"/>
            <a:r>
              <a:rPr lang="es-MX" b="1" dirty="0" smtClean="0">
                <a:effectLst>
                  <a:glow rad="139700">
                    <a:schemeClr val="accent4">
                      <a:satMod val="175000"/>
                      <a:alpha val="40000"/>
                    </a:schemeClr>
                  </a:glow>
                </a:effectLst>
              </a:rPr>
              <a:t>En nuestra escuela… todos aprendemos</a:t>
            </a:r>
          </a:p>
          <a:p>
            <a:endParaRPr lang="es-MX" b="1" dirty="0">
              <a:effectLst>
                <a:glow rad="139700">
                  <a:schemeClr val="accent4">
                    <a:satMod val="175000"/>
                    <a:alpha val="40000"/>
                  </a:schemeClr>
                </a:glow>
              </a:effectLst>
            </a:endParaRPr>
          </a:p>
          <a:p>
            <a:pPr algn="r"/>
            <a:r>
              <a:rPr lang="es-MX" b="1" dirty="0" smtClean="0">
                <a:effectLst>
                  <a:glow rad="139700">
                    <a:schemeClr val="accent4">
                      <a:satMod val="175000"/>
                      <a:alpha val="40000"/>
                    </a:schemeClr>
                  </a:glow>
                </a:effectLst>
              </a:rPr>
              <a:t>Noviembre 2013</a:t>
            </a:r>
            <a:endParaRPr lang="es-ES" b="1" dirty="0">
              <a:effectLst>
                <a:glow rad="139700">
                  <a:schemeClr val="accent4">
                    <a:satMod val="175000"/>
                    <a:alpha val="40000"/>
                  </a:schemeClr>
                </a:glow>
              </a:effectLst>
            </a:endParaRPr>
          </a:p>
        </p:txBody>
      </p:sp>
    </p:spTree>
    <p:extLst>
      <p:ext uri="{BB962C8B-B14F-4D97-AF65-F5344CB8AC3E}">
        <p14:creationId xmlns="" xmlns:p14="http://schemas.microsoft.com/office/powerpoint/2010/main" val="1031902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395536" y="1268760"/>
            <a:ext cx="4156394" cy="400110"/>
          </a:xfrm>
          <a:prstGeom prst="rect">
            <a:avLst/>
          </a:prstGeom>
        </p:spPr>
        <p:txBody>
          <a:bodyPr wrap="none">
            <a:spAutoFit/>
          </a:bodyPr>
          <a:lstStyle/>
          <a:p>
            <a:r>
              <a:rPr lang="es-ES" sz="2000" b="1" i="1" dirty="0"/>
              <a:t>Actividades para empezar bien el </a:t>
            </a:r>
            <a:r>
              <a:rPr lang="es-MX" sz="2000" b="1" i="1" dirty="0"/>
              <a:t>día.</a:t>
            </a:r>
            <a:endParaRPr lang="es-ES" sz="2000" b="1" i="1" dirty="0"/>
          </a:p>
        </p:txBody>
      </p:sp>
      <p:pic>
        <p:nvPicPr>
          <p:cNvPr id="1030" name="Picture 6" descr="https://encrypted-tbn3.gstatic.com/images?q=tbn:ANd9GcTP5zgHXuLiOZq2xIiySsZzUYc-hJewqrLv9pjke_Edj5pm1bKE">
            <a:hlinkClick r:id="rId3" action="ppaction://hlinkfile"/>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004048" y="1412776"/>
            <a:ext cx="3528392"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7" name="6 CuadroTexto"/>
          <p:cNvSpPr txBox="1"/>
          <p:nvPr/>
        </p:nvSpPr>
        <p:spPr>
          <a:xfrm>
            <a:off x="395536" y="2708920"/>
            <a:ext cx="4032448" cy="1938992"/>
          </a:xfrm>
          <a:prstGeom prst="rect">
            <a:avLst/>
          </a:prstGeom>
          <a:noFill/>
        </p:spPr>
        <p:txBody>
          <a:bodyPr wrap="square" rtlCol="0">
            <a:spAutoFit/>
          </a:bodyPr>
          <a:lstStyle/>
          <a:p>
            <a:pPr algn="ctr"/>
            <a:r>
              <a:rPr lang="es-ES" sz="2400" b="1" i="1" dirty="0" smtClean="0">
                <a:solidFill>
                  <a:schemeClr val="tx2">
                    <a:lumMod val="75000"/>
                  </a:schemeClr>
                </a:solidFill>
                <a:latin typeface="Brush Script MT" pitchFamily="66" charset="0"/>
              </a:rPr>
              <a:t>¿Qué clase de misterio es ése que hace </a:t>
            </a:r>
          </a:p>
          <a:p>
            <a:pPr algn="ctr"/>
            <a:r>
              <a:rPr lang="es-ES" sz="2400" b="1" i="1" dirty="0" smtClean="0">
                <a:solidFill>
                  <a:schemeClr val="tx2">
                    <a:lumMod val="75000"/>
                  </a:schemeClr>
                </a:solidFill>
                <a:latin typeface="Brush Script MT" pitchFamily="66" charset="0"/>
              </a:rPr>
              <a:t>que el simple deseo </a:t>
            </a:r>
            <a:r>
              <a:rPr lang="es-MX" sz="2400" b="1" i="1" dirty="0" smtClean="0">
                <a:solidFill>
                  <a:schemeClr val="tx2">
                    <a:lumMod val="75000"/>
                  </a:schemeClr>
                </a:solidFill>
                <a:latin typeface="Brush Script MT" pitchFamily="66" charset="0"/>
              </a:rPr>
              <a:t>de contar historias se convierta en una pasión, </a:t>
            </a:r>
          </a:p>
          <a:p>
            <a:pPr algn="ctr"/>
            <a:r>
              <a:rPr lang="es-MX" sz="2400" b="1" i="1" dirty="0" smtClean="0">
                <a:solidFill>
                  <a:schemeClr val="tx2">
                    <a:lumMod val="75000"/>
                  </a:schemeClr>
                </a:solidFill>
                <a:latin typeface="Brush Script MT" pitchFamily="66" charset="0"/>
              </a:rPr>
              <a:t>que un ser humano sea capaz de morir por ella?</a:t>
            </a:r>
            <a:endParaRPr lang="es-ES" sz="2400" b="1" i="1" dirty="0">
              <a:solidFill>
                <a:schemeClr val="tx2">
                  <a:lumMod val="75000"/>
                </a:schemeClr>
              </a:solidFill>
              <a:latin typeface="Brush Script MT" pitchFamily="66" charset="0"/>
            </a:endParaRPr>
          </a:p>
        </p:txBody>
      </p:sp>
      <p:sp>
        <p:nvSpPr>
          <p:cNvPr id="8" name="7 CuadroTexto"/>
          <p:cNvSpPr txBox="1"/>
          <p:nvPr/>
        </p:nvSpPr>
        <p:spPr>
          <a:xfrm>
            <a:off x="5076056" y="4365104"/>
            <a:ext cx="3168352" cy="400110"/>
          </a:xfrm>
          <a:prstGeom prst="rect">
            <a:avLst/>
          </a:prstGeom>
          <a:noFill/>
        </p:spPr>
        <p:txBody>
          <a:bodyPr wrap="square" rtlCol="0">
            <a:spAutoFit/>
          </a:bodyPr>
          <a:lstStyle/>
          <a:p>
            <a:pPr algn="ctr"/>
            <a:r>
              <a:rPr lang="es-MX" sz="2000" b="1" i="1" dirty="0" smtClean="0">
                <a:solidFill>
                  <a:schemeClr val="accent6">
                    <a:lumMod val="50000"/>
                  </a:schemeClr>
                </a:solidFill>
                <a:latin typeface="Cambria" pitchFamily="18" charset="0"/>
              </a:rPr>
              <a:t>La Marioneta de Trapo</a:t>
            </a:r>
            <a:endParaRPr lang="es-ES" sz="2000" b="1" i="1" dirty="0">
              <a:solidFill>
                <a:schemeClr val="accent6">
                  <a:lumMod val="50000"/>
                </a:schemeClr>
              </a:solidFill>
              <a:latin typeface="Cambria" pitchFamily="18" charset="0"/>
            </a:endParaRPr>
          </a:p>
        </p:txBody>
      </p:sp>
      <p:sp>
        <p:nvSpPr>
          <p:cNvPr id="9" name="8 CuadroTexto"/>
          <p:cNvSpPr txBox="1"/>
          <p:nvPr/>
        </p:nvSpPr>
        <p:spPr>
          <a:xfrm>
            <a:off x="1043608" y="4869160"/>
            <a:ext cx="2592288"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MX" sz="1600" b="1" i="1" dirty="0" smtClean="0"/>
              <a:t>Gabriel García Márquez</a:t>
            </a:r>
            <a:endParaRPr lang="es-ES" sz="1600" b="1" i="1" dirty="0"/>
          </a:p>
        </p:txBody>
      </p:sp>
    </p:spTree>
    <p:extLst>
      <p:ext uri="{BB962C8B-B14F-4D97-AF65-F5344CB8AC3E}">
        <p14:creationId xmlns="" xmlns:p14="http://schemas.microsoft.com/office/powerpoint/2010/main" val="3964932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3347864" y="1127227"/>
            <a:ext cx="2304256" cy="461665"/>
          </a:xfrm>
          <a:prstGeom prst="rect">
            <a:avLst/>
          </a:prstGeom>
          <a:noFill/>
        </p:spPr>
        <p:txBody>
          <a:bodyPr wrap="square" rtlCol="0">
            <a:spAutoFit/>
          </a:bodyPr>
          <a:lstStyle/>
          <a:p>
            <a:pPr algn="ctr"/>
            <a:r>
              <a:rPr lang="es-ES" sz="2400" b="1" dirty="0" smtClean="0"/>
              <a:t>Propósitos</a:t>
            </a:r>
            <a:endParaRPr lang="es-ES" sz="2400" b="1" dirty="0"/>
          </a:p>
        </p:txBody>
      </p:sp>
      <p:sp>
        <p:nvSpPr>
          <p:cNvPr id="3" name="2 CuadroTexto"/>
          <p:cNvSpPr txBox="1"/>
          <p:nvPr/>
        </p:nvSpPr>
        <p:spPr>
          <a:xfrm>
            <a:off x="251520" y="1844824"/>
            <a:ext cx="8496944" cy="4401205"/>
          </a:xfrm>
          <a:prstGeom prst="rect">
            <a:avLst/>
          </a:prstGeom>
          <a:noFill/>
        </p:spPr>
        <p:txBody>
          <a:bodyPr wrap="square" rtlCol="0">
            <a:spAutoFit/>
          </a:bodyPr>
          <a:lstStyle/>
          <a:p>
            <a:pPr marL="285750" indent="-285750" algn="just">
              <a:buFont typeface="Wingdings" pitchFamily="2" charset="2"/>
              <a:buChar char="v"/>
            </a:pPr>
            <a:r>
              <a:rPr lang="es-MX" sz="2000" b="1" dirty="0" smtClean="0"/>
              <a:t>Reconocer los avances de la escuela en la instalación o reforzamiento de los rasgos de la Normalidad Mínima, la mejora de los aprendizajes en los alumnos y en abatir desde la propia institución el rezago educativo, a partir de revisar los compromisos planteados en la segunda sesión ordinaria</a:t>
            </a:r>
          </a:p>
          <a:p>
            <a:pPr marL="285750" indent="-285750" algn="just">
              <a:buFont typeface="Wingdings" pitchFamily="2" charset="2"/>
              <a:buChar char="v"/>
            </a:pPr>
            <a:endParaRPr lang="es-MX" sz="2000" dirty="0"/>
          </a:p>
          <a:p>
            <a:pPr marL="285750" indent="-285750" algn="just">
              <a:buFont typeface="Wingdings" pitchFamily="2" charset="2"/>
              <a:buChar char="v"/>
            </a:pPr>
            <a:r>
              <a:rPr lang="es-MX" sz="2000" b="1" dirty="0" smtClean="0"/>
              <a:t>Fortalecer la </a:t>
            </a:r>
            <a:r>
              <a:rPr lang="es-MX" sz="2000" b="1" i="1" dirty="0" smtClean="0">
                <a:solidFill>
                  <a:srgbClr val="C00000"/>
                </a:solidFill>
              </a:rPr>
              <a:t>Ruta de Mejora desde y para la escuela</a:t>
            </a:r>
            <a:r>
              <a:rPr lang="es-MX" sz="2000" b="1" dirty="0" smtClean="0"/>
              <a:t>, con base en el recuento de los resultados que se obtuvieron con las acciones llevadas a cabo durante el mes, así como la integración de información novedosa disponible en el colectivo docente.</a:t>
            </a:r>
          </a:p>
          <a:p>
            <a:pPr marL="285750" indent="-285750" algn="just">
              <a:buFont typeface="Wingdings" pitchFamily="2" charset="2"/>
              <a:buChar char="v"/>
            </a:pPr>
            <a:endParaRPr lang="es-MX" sz="2000" b="1" dirty="0"/>
          </a:p>
          <a:p>
            <a:pPr marL="285750" indent="-285750" algn="just">
              <a:buFont typeface="Wingdings" pitchFamily="2" charset="2"/>
              <a:buChar char="v"/>
            </a:pPr>
            <a:r>
              <a:rPr lang="es-MX" sz="2000" b="1" dirty="0" smtClean="0"/>
              <a:t>Establecer acuerdos para impulsar </a:t>
            </a:r>
            <a:r>
              <a:rPr lang="es-MX" sz="2000" b="1" i="1" dirty="0" smtClean="0">
                <a:solidFill>
                  <a:srgbClr val="C00000"/>
                </a:solidFill>
              </a:rPr>
              <a:t>Actividades para empezar bien el día </a:t>
            </a:r>
            <a:r>
              <a:rPr lang="es-MX" sz="2000" b="1" dirty="0" smtClean="0"/>
              <a:t>a la tarea cotidiana de la escuela, a partir de reconocerlas como una herramienta útil para favorecer en los alumnos el desarrollo de competencias de lectura, escritura y matemáticas.</a:t>
            </a:r>
            <a:endParaRPr lang="es-ES" sz="2000" b="1" dirty="0"/>
          </a:p>
        </p:txBody>
      </p:sp>
    </p:spTree>
    <p:extLst>
      <p:ext uri="{BB962C8B-B14F-4D97-AF65-F5344CB8AC3E}">
        <p14:creationId xmlns="" xmlns:p14="http://schemas.microsoft.com/office/powerpoint/2010/main" val="1361178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923928" y="1124744"/>
            <a:ext cx="1296144" cy="400110"/>
          </a:xfrm>
          <a:prstGeom prst="rect">
            <a:avLst/>
          </a:prstGeom>
          <a:noFill/>
        </p:spPr>
        <p:txBody>
          <a:bodyPr wrap="square" rtlCol="0">
            <a:spAutoFit/>
          </a:bodyPr>
          <a:lstStyle/>
          <a:p>
            <a:pPr algn="ctr"/>
            <a:r>
              <a:rPr lang="es-MX" sz="2000" b="1" dirty="0" smtClean="0"/>
              <a:t>Productos</a:t>
            </a:r>
            <a:endParaRPr lang="es-ES" sz="2000" b="1" dirty="0"/>
          </a:p>
        </p:txBody>
      </p:sp>
      <p:sp>
        <p:nvSpPr>
          <p:cNvPr id="4" name="3 CuadroTexto"/>
          <p:cNvSpPr txBox="1"/>
          <p:nvPr/>
        </p:nvSpPr>
        <p:spPr>
          <a:xfrm>
            <a:off x="251520" y="1700808"/>
            <a:ext cx="8496944" cy="707886"/>
          </a:xfrm>
          <a:prstGeom prst="rect">
            <a:avLst/>
          </a:prstGeom>
          <a:noFill/>
        </p:spPr>
        <p:txBody>
          <a:bodyPr wrap="square" rtlCol="0">
            <a:spAutoFit/>
          </a:bodyPr>
          <a:lstStyle/>
          <a:p>
            <a:pPr marL="342900" indent="-342900">
              <a:buFont typeface="Wingdings" pitchFamily="2" charset="2"/>
              <a:buChar char="ü"/>
            </a:pPr>
            <a:r>
              <a:rPr lang="es-MX" sz="2000" b="1" dirty="0" smtClean="0"/>
              <a:t>Conclusión general del cumplimiento individual y colectivo de compromisos y de avances en su Ruta de Mejora.</a:t>
            </a:r>
          </a:p>
        </p:txBody>
      </p:sp>
      <p:sp>
        <p:nvSpPr>
          <p:cNvPr id="5" name="4 CuadroTexto"/>
          <p:cNvSpPr txBox="1"/>
          <p:nvPr/>
        </p:nvSpPr>
        <p:spPr>
          <a:xfrm>
            <a:off x="3168570" y="2546773"/>
            <a:ext cx="5579894" cy="400110"/>
          </a:xfrm>
          <a:prstGeom prst="rect">
            <a:avLst/>
          </a:prstGeom>
          <a:noFill/>
        </p:spPr>
        <p:txBody>
          <a:bodyPr wrap="square" rtlCol="0">
            <a:spAutoFit/>
          </a:bodyPr>
          <a:lstStyle/>
          <a:p>
            <a:pPr marL="342900" indent="-342900">
              <a:buFont typeface="Wingdings" pitchFamily="2" charset="2"/>
              <a:buChar char="ü"/>
            </a:pPr>
            <a:r>
              <a:rPr lang="es-MX" sz="2000" b="1" dirty="0" smtClean="0"/>
              <a:t>Testimonios de experiencias docentes.</a:t>
            </a:r>
            <a:endParaRPr lang="es-ES" sz="2000" b="1" dirty="0"/>
          </a:p>
        </p:txBody>
      </p:sp>
      <p:sp>
        <p:nvSpPr>
          <p:cNvPr id="6" name="5 CuadroTexto"/>
          <p:cNvSpPr txBox="1"/>
          <p:nvPr/>
        </p:nvSpPr>
        <p:spPr>
          <a:xfrm>
            <a:off x="3168570" y="5053246"/>
            <a:ext cx="5579894" cy="400110"/>
          </a:xfrm>
          <a:prstGeom prst="rect">
            <a:avLst/>
          </a:prstGeom>
          <a:noFill/>
        </p:spPr>
        <p:txBody>
          <a:bodyPr wrap="square" rtlCol="0">
            <a:spAutoFit/>
          </a:bodyPr>
          <a:lstStyle/>
          <a:p>
            <a:pPr marL="342900" indent="-342900">
              <a:buFont typeface="Wingdings" pitchFamily="2" charset="2"/>
              <a:buChar char="ü"/>
            </a:pPr>
            <a:r>
              <a:rPr lang="es-MX" sz="2000" b="1" dirty="0" smtClean="0"/>
              <a:t>Acciones para fortalecer la Ruta de Mejora.</a:t>
            </a:r>
            <a:endParaRPr lang="es-ES" sz="2000" b="1" dirty="0"/>
          </a:p>
        </p:txBody>
      </p:sp>
      <p:sp>
        <p:nvSpPr>
          <p:cNvPr id="7" name="6 CuadroTexto"/>
          <p:cNvSpPr txBox="1"/>
          <p:nvPr/>
        </p:nvSpPr>
        <p:spPr>
          <a:xfrm>
            <a:off x="395536" y="5660868"/>
            <a:ext cx="8352928" cy="400110"/>
          </a:xfrm>
          <a:prstGeom prst="rect">
            <a:avLst/>
          </a:prstGeom>
          <a:noFill/>
        </p:spPr>
        <p:txBody>
          <a:bodyPr wrap="square" rtlCol="0">
            <a:spAutoFit/>
          </a:bodyPr>
          <a:lstStyle/>
          <a:p>
            <a:pPr marL="342900" indent="-342900">
              <a:buFont typeface="Wingdings" pitchFamily="2" charset="2"/>
              <a:buChar char="ü"/>
            </a:pPr>
            <a:r>
              <a:rPr lang="es-MX" sz="2000" b="1" dirty="0" smtClean="0"/>
              <a:t>Acuerdos para impulsar las </a:t>
            </a:r>
            <a:r>
              <a:rPr lang="es-MX" sz="2000" b="1" i="1" dirty="0" smtClean="0">
                <a:solidFill>
                  <a:srgbClr val="C00000"/>
                </a:solidFill>
              </a:rPr>
              <a:t>Actividades para empezar bien el día</a:t>
            </a:r>
            <a:r>
              <a:rPr lang="es-MX" sz="2000" b="1" i="1" dirty="0" smtClean="0"/>
              <a:t>.</a:t>
            </a:r>
            <a:endParaRPr lang="es-ES" sz="2000" b="1" i="1" dirty="0"/>
          </a:p>
        </p:txBody>
      </p:sp>
      <p:pic>
        <p:nvPicPr>
          <p:cNvPr id="7170" name="Picture 2" descr="https://encrypted-tbn1.gstatic.com/images?q=tbn:ANd9GcRMoTlOlGC3E9fY29dOHSmJWIbvuCh6Z1vizKdVUPRCxGBtzt5l"/>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355976" y="3068960"/>
            <a:ext cx="2466975" cy="18478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7174" name="Picture 6" descr="https://encrypted-tbn1.gstatic.com/images?q=tbn:ANd9GcSf5_hrITKIltff0d6JDphQe1sFIpng1gxXI05Z7Zd2MyozRfv8Zw"/>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15320"/>
          <a:stretch/>
        </p:blipFill>
        <p:spPr bwMode="auto">
          <a:xfrm rot="19656161">
            <a:off x="692985" y="3098300"/>
            <a:ext cx="2396863" cy="1618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3038226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33900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231740" y="1098522"/>
            <a:ext cx="1512168" cy="400110"/>
          </a:xfrm>
          <a:prstGeom prst="rect">
            <a:avLst/>
          </a:prstGeom>
          <a:noFill/>
        </p:spPr>
        <p:txBody>
          <a:bodyPr wrap="square" rtlCol="0">
            <a:spAutoFit/>
          </a:bodyPr>
          <a:lstStyle/>
          <a:p>
            <a:r>
              <a:rPr lang="es-MX" sz="2000" b="1" dirty="0" smtClean="0"/>
              <a:t>Materiales</a:t>
            </a:r>
            <a:endParaRPr lang="es-ES" sz="2000" b="1" dirty="0"/>
          </a:p>
        </p:txBody>
      </p:sp>
      <p:sp>
        <p:nvSpPr>
          <p:cNvPr id="4" name="3 CuadroTexto"/>
          <p:cNvSpPr txBox="1"/>
          <p:nvPr/>
        </p:nvSpPr>
        <p:spPr>
          <a:xfrm>
            <a:off x="467544" y="1628800"/>
            <a:ext cx="5040560" cy="4708981"/>
          </a:xfrm>
          <a:prstGeom prst="rect">
            <a:avLst/>
          </a:prstGeom>
          <a:noFill/>
        </p:spPr>
        <p:txBody>
          <a:bodyPr wrap="square" rtlCol="0">
            <a:spAutoFit/>
          </a:bodyPr>
          <a:lstStyle/>
          <a:p>
            <a:pPr marL="285750" indent="-285750" algn="just">
              <a:buFont typeface="Wingdings" pitchFamily="2" charset="2"/>
              <a:buChar char="v"/>
            </a:pPr>
            <a:r>
              <a:rPr lang="es-MX" sz="2000" b="1" dirty="0" smtClean="0"/>
              <a:t>Productos de la segunda sesión ordinaria.</a:t>
            </a:r>
          </a:p>
          <a:p>
            <a:pPr marL="285750" indent="-285750" algn="just">
              <a:buFont typeface="Wingdings" pitchFamily="2" charset="2"/>
              <a:buChar char="v"/>
            </a:pPr>
            <a:endParaRPr lang="es-MX" sz="2000" b="1" dirty="0"/>
          </a:p>
          <a:p>
            <a:pPr marL="285750" indent="-285750" algn="just">
              <a:buFont typeface="Wingdings" pitchFamily="2" charset="2"/>
              <a:buChar char="v"/>
            </a:pPr>
            <a:r>
              <a:rPr lang="es-MX" sz="2000" b="1" i="1" dirty="0" smtClean="0"/>
              <a:t>Ruta de Mejora desde y para la escuela</a:t>
            </a:r>
            <a:r>
              <a:rPr lang="es-MX" sz="2000" b="1" dirty="0" smtClean="0"/>
              <a:t> del plantel.</a:t>
            </a:r>
          </a:p>
          <a:p>
            <a:pPr marL="285750" indent="-285750" algn="just">
              <a:buFont typeface="Wingdings" pitchFamily="2" charset="2"/>
              <a:buChar char="v"/>
            </a:pPr>
            <a:endParaRPr lang="es-MX" sz="2000" b="1" dirty="0"/>
          </a:p>
          <a:p>
            <a:pPr marL="285750" indent="-285750" algn="just">
              <a:buFont typeface="Wingdings" pitchFamily="2" charset="2"/>
              <a:buChar char="v"/>
            </a:pPr>
            <a:r>
              <a:rPr lang="es-MX" sz="2000" b="1" i="1" dirty="0" smtClean="0"/>
              <a:t>Lineamientos para la organización y el funcionamiento de los Consejos Técnicos Escolares.</a:t>
            </a:r>
          </a:p>
          <a:p>
            <a:pPr marL="285750" indent="-285750" algn="just">
              <a:buFont typeface="Wingdings" pitchFamily="2" charset="2"/>
              <a:buChar char="v"/>
            </a:pPr>
            <a:endParaRPr lang="es-MX" sz="2000" b="1" dirty="0"/>
          </a:p>
          <a:p>
            <a:pPr marL="285750" indent="-285750" algn="just">
              <a:buFont typeface="Wingdings" pitchFamily="2" charset="2"/>
              <a:buChar char="v"/>
            </a:pPr>
            <a:r>
              <a:rPr lang="es-MX" sz="2000" b="1" i="1" dirty="0" smtClean="0"/>
              <a:t>Actividades para empezar bien el día.</a:t>
            </a:r>
          </a:p>
          <a:p>
            <a:pPr marL="285750" indent="-285750" algn="just">
              <a:buFont typeface="Wingdings" pitchFamily="2" charset="2"/>
              <a:buChar char="v"/>
            </a:pPr>
            <a:endParaRPr lang="es-MX" sz="2000" b="1" dirty="0"/>
          </a:p>
          <a:p>
            <a:pPr marL="285750" indent="-285750" algn="just">
              <a:buFont typeface="Wingdings" pitchFamily="2" charset="2"/>
              <a:buChar char="v"/>
            </a:pPr>
            <a:r>
              <a:rPr lang="es-MX" sz="2000" b="1" i="1" dirty="0" smtClean="0"/>
              <a:t>Cuaderno de Bitácora del Consejo Técnico Escolar.</a:t>
            </a:r>
          </a:p>
          <a:p>
            <a:pPr marL="285750" indent="-285750">
              <a:buFont typeface="Wingdings" pitchFamily="2" charset="2"/>
              <a:buChar char="v"/>
            </a:pPr>
            <a:endParaRPr lang="es-MX" sz="2000" b="1" dirty="0"/>
          </a:p>
          <a:p>
            <a:pPr marL="285750" indent="-285750">
              <a:buFont typeface="Wingdings" pitchFamily="2" charset="2"/>
              <a:buChar char="v"/>
            </a:pPr>
            <a:endParaRPr lang="es-ES" sz="2000" b="1" dirty="0"/>
          </a:p>
        </p:txBody>
      </p:sp>
      <p:pic>
        <p:nvPicPr>
          <p:cNvPr id="8194" name="Picture 2" descr="https://encrypted-tbn3.gstatic.com/images?q=tbn:ANd9GcReVB-Lc-l-qi9cQsuUTCxgNnoImpIrsfKNv2CAx65VMmj92L3v"/>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41783"/>
          <a:stretch/>
        </p:blipFill>
        <p:spPr bwMode="auto">
          <a:xfrm>
            <a:off x="6372200" y="2204864"/>
            <a:ext cx="2088232" cy="25922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373506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https://encrypted-tbn0.gstatic.com/images?q=tbn:ANd9GcRclZpd755GTXTOviK0X7NEIQnEYzfMu1rTRT6gQiefN4ilvURvUA"/>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236296" y="780117"/>
            <a:ext cx="1743075" cy="2619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23528" y="1196752"/>
            <a:ext cx="1512168" cy="400110"/>
          </a:xfrm>
          <a:prstGeom prst="rect">
            <a:avLst/>
          </a:prstGeom>
          <a:noFill/>
        </p:spPr>
        <p:txBody>
          <a:bodyPr wrap="square" rtlCol="0">
            <a:spAutoFit/>
          </a:bodyPr>
          <a:lstStyle/>
          <a:p>
            <a:r>
              <a:rPr lang="es-ES" sz="2000" b="1" i="1" dirty="0" smtClean="0"/>
              <a:t>Actividades</a:t>
            </a:r>
            <a:endParaRPr lang="es-ES" sz="2000" b="1" i="1" dirty="0"/>
          </a:p>
        </p:txBody>
      </p:sp>
      <p:sp>
        <p:nvSpPr>
          <p:cNvPr id="4" name="3 CuadroTexto"/>
          <p:cNvSpPr txBox="1"/>
          <p:nvPr/>
        </p:nvSpPr>
        <p:spPr>
          <a:xfrm>
            <a:off x="323528" y="1225689"/>
            <a:ext cx="7560840" cy="5632311"/>
          </a:xfrm>
          <a:prstGeom prst="rect">
            <a:avLst/>
          </a:prstGeom>
          <a:noFill/>
        </p:spPr>
        <p:txBody>
          <a:bodyPr wrap="square" rtlCol="0">
            <a:spAutoFit/>
          </a:bodyPr>
          <a:lstStyle/>
          <a:p>
            <a:endParaRPr lang="es-ES" sz="2000" b="1" dirty="0" smtClean="0"/>
          </a:p>
          <a:p>
            <a:pPr algn="ctr"/>
            <a:r>
              <a:rPr lang="es-ES" sz="2000" b="1" dirty="0" smtClean="0"/>
              <a:t>Organización del trabajo</a:t>
            </a:r>
          </a:p>
          <a:p>
            <a:pPr algn="just"/>
            <a:endParaRPr lang="es-ES" sz="2000" b="1" dirty="0"/>
          </a:p>
          <a:p>
            <a:pPr algn="just"/>
            <a:r>
              <a:rPr lang="es-ES" sz="2000" b="1" dirty="0" smtClean="0"/>
              <a:t>1.- Para iniciar la jornada, el presidente del Consejo T</a:t>
            </a:r>
            <a:r>
              <a:rPr lang="es-MX" sz="2000" b="1" dirty="0" err="1" smtClean="0"/>
              <a:t>écnico</a:t>
            </a:r>
            <a:r>
              <a:rPr lang="es-MX" sz="2000" b="1" dirty="0" smtClean="0"/>
              <a:t> Escolar </a:t>
            </a:r>
          </a:p>
          <a:p>
            <a:pPr algn="just"/>
            <a:r>
              <a:rPr lang="es-MX" sz="2000" b="1" dirty="0" smtClean="0"/>
              <a:t>da la bienvenida al colectivo y explica los propósitos de la tercera sesión.</a:t>
            </a:r>
          </a:p>
          <a:p>
            <a:pPr algn="just"/>
            <a:endParaRPr lang="es-MX" sz="2000" b="1" dirty="0"/>
          </a:p>
          <a:p>
            <a:pPr algn="just"/>
            <a:r>
              <a:rPr lang="es-MX" sz="2000" b="1" dirty="0" smtClean="0"/>
              <a:t>2.- El grupo nombra al relator, quién hará un registro puntual de los acuerdos, conclusiones y compromisos a los que se arriben en el Consejo.</a:t>
            </a:r>
          </a:p>
          <a:p>
            <a:pPr algn="just"/>
            <a:endParaRPr lang="es-MX" sz="2000" b="1" dirty="0"/>
          </a:p>
          <a:p>
            <a:pPr algn="just"/>
            <a:r>
              <a:rPr lang="es-MX" sz="2000" b="1" dirty="0" smtClean="0"/>
              <a:t>3.- Lean el apartado </a:t>
            </a:r>
            <a:r>
              <a:rPr lang="es-MX" sz="2000" b="1" i="1" dirty="0" smtClean="0">
                <a:solidFill>
                  <a:srgbClr val="C00000"/>
                </a:solidFill>
              </a:rPr>
              <a:t>Introducción</a:t>
            </a:r>
            <a:r>
              <a:rPr lang="es-MX" sz="2000" b="1" i="1" dirty="0" smtClean="0"/>
              <a:t> </a:t>
            </a:r>
            <a:r>
              <a:rPr lang="es-MX" sz="2000" b="1" dirty="0" smtClean="0"/>
              <a:t>de la Guía y comenten acerca del sentido y productos esperados de esta tercera sesión.</a:t>
            </a:r>
          </a:p>
          <a:p>
            <a:pPr algn="just"/>
            <a:endParaRPr lang="es-MX" sz="2000" b="1" dirty="0"/>
          </a:p>
          <a:p>
            <a:pPr algn="just"/>
            <a:r>
              <a:rPr lang="es-MX" sz="2000" b="1" dirty="0" smtClean="0"/>
              <a:t>4.- Tengan a la vista de todos: la Ruta de Mejora, </a:t>
            </a:r>
            <a:r>
              <a:rPr lang="es-MX" sz="2000" b="1" dirty="0"/>
              <a:t>l</a:t>
            </a:r>
            <a:r>
              <a:rPr lang="es-MX" sz="2000" b="1" dirty="0" smtClean="0"/>
              <a:t>os ocho rasgos de la normalidad mínima y las gráficas de escuela construidas en la sesión anterior, los compromisos y la bitácora de octubre.</a:t>
            </a:r>
          </a:p>
          <a:p>
            <a:endParaRPr lang="es-ES" sz="2000" b="1" dirty="0"/>
          </a:p>
        </p:txBody>
      </p:sp>
      <p:sp>
        <p:nvSpPr>
          <p:cNvPr id="5" name="AutoShape 2" descr="data:image/jpeg;base64,/9j/4AAQSkZJRgABAQAAAQABAAD/2wCEAAkGBxQTEhUUExQWFRUXFxcVGBcXGBcaGhcaFxcXFxYYFxgcHCggGBwlHBcUITEhJSkrLi4uFx8zODMsNygtLisBCgoKDg0OGxAQGywkICQsLCwsLCwvLCwsLCwsLCwsLCwsLCwsLCwsLCwsLCwsLCwsLCwsLCwsLCwsLCwsLCwsLP/AABEIAMIBAwMBIgACEQEDEQH/xAAcAAABBQEBAQAAAAAAAAAAAAAGAgMEBQcAAQj/xABFEAABAwIDBQUGAwYFAwMFAAABAgMRACEEEjEFBkFRYSJxgZGhBxMyscHwQlLRFCMzYpLhFVOCorJD0vFy0+IkY3OTwv/EABoBAAIDAQEAAAAAAAAAAAAAAAMEAAECBQb/xAAvEQACAgICAAQEBQQDAAAAAAAAAQIRAyESMQQTIkEyUWFxBUKBkfAUM6GxI8Hh/9oADAMBAAIRAxEAPwDLlsk2Vr1BFes4XWZnhH1pbPvHDoo9VEn5mrHAvCSlViKwpOL0FUb7CHdpjKyTzIBB1BF6k7vOxtZgSRLjenW1M4faGZ4oHwhpCgeZlQV9B4V2x0k7Ww0a+8aPkqjxyc/EL7UDiqR9E0kk8vXp+tKrqGUN5jPw25yKG97t5Bhx7ltxIxChmSDFhPEm0m4HieFFFZf7XN3VEjGNgkABDo5AfCvuvB8OtWi0r0RMa+nEpOZZk6k6hQ4EcCOVQ9nvEg54zpJSSOMaHxEVY+yb9nd9426hKnh2klV8yIjLBscp6aK6VP8AaBuogFLzRU2k9lSUGEzcgx1HyovKNcbMSi0wF3/z/s4yJ7ObtkATHCek/SgPZ2zVO3FhzP0rQE7CbKV3WVQYkzeDFovQu1jUoF5sYgDQ8jy8aFllx+HYTDFS7KLaGDLaik8KKPZ9tRtvP718te7IWEk9laYIKY5z/wAqRim0PNGRFiQo8I+dDGNxYUlKUpjLYHnWceR9IvJjQe4n2rvJzDDtpCJBSV3UCDrAsJFoqVu37YHUOTiWgsH/ACwAbmSbmZjv8JkZgyinAOMVOCsFxXZ9Xbu7y4fHN+8w65AMKSRCkGxhST36i3WrFwZgRzFfLG7m23MI+h9owpBuLwpJ+JCgNUnl0B1ANfQm6O/GGxrXvBLKgcqkr0BjgoWKeUx3Cr6KabMh3c7W0cWs37Tvq7/ai8mh/dvZbqH33VoKUuKJRJSDGdRuJkaiiJ1hQEkGOdJeIhLm9Bo6QwtVV2Nc1qY4qhTbGPWFkJPgYj0E0BRbNJjSj2lfegqbhUCJ4xQYneIyolNiTpyPjU9neVHGfvwo3kzXsRyL7GJmI4GfKmFPkaioP+PskfFB61wxyDopJ4iOXOKy4P5G4vRK/ahxkffSpeyzmUFDSLGoONWyB2HCTyIg9auNkNwgd1Ehj2ZnPRdMmprdQmKnIFHoC2LNIUKXXhrRQyRXUqK9qqKMTcxajaYHIfU16wgGmu1axvpbXuqww2DXYqypHM6+lNw4x7Ldstd2yoOpnQJUgmRxOdNteC71YO7RGG2gw+QVJbLa1BMTlC7xPH9aqQpDeKbKV5xlBJSniQUlIE34aURNqaeGYBK+F0iRGoIIkHpQJvy8nNEi9Ggt+2bCH/ovj/8AX/3U6n2w4Q/9J/yb/wC+s9/Y2/8ALR/Sn9KkNYNv/LR/Sn9KF50fkzVMPR7X8H/lYj+lv/3K9V7W8CoEKbfIIggobIIOoI95egj9gZ/ykf0p/Slf4Wz/AJSP6RVefD6k4sqNp7Uw7eKD2z1uISDmCVgAtnkkyQpBvY6aXFGeJ36Vj8MGkoDeISpK1E3bUBIMXzAyRaPGqL/CGOLSP6RUJnB/sjnvblpQIsJKLzCultaJhmpzqJJ/Dsmu4jFJOb3TdtSFWHPU6UIN7UbcU6spCSszAuL8b1f7f3hb9wv3a5UoZAII+KxNxwE0BYbDFZhNzxHIfWjZVapqv3M4m07WyZidsQkoSOEedVbaCqwvVqN33IJIqM0C0qFWB0PUUFOKXpDSjJv1EMEgwbc6dm/M9KmKwYcOZKgCdaf2ZglNleYwY7Khoajmkr9yeU7+hUKcrVPZ1g1pwtxHvFZ78tAY4TQbgNmDEYpCDBSe0ruGo8dK2PAICQABAH34VuL5IzKPF0ScJgbX8IpfuVJJm6fvWrDDKnX/AMU8W/qPv1onEzyKLE7GbWmwyk6EfpWa747AeZDi4zoCTKkza0SRqK2DBpsU/lMeBuPrSnm5JB0gDnfiKw8UXtolnyogUkith379nKVhT+EQErF1ND4V9U/lV00PSshWgyQbEWI4iNQeValGihEVZbBalZPIfM/2qtq/3Zaso9QPIT9awRl23hQdQPKrzZ7IQmAIqBh01a4eozKLLDCpyah4YVMTWCMVXhrhXGrIJNeV7XlUQw9eMURHcePDleBTbz6lGVKJ++VMzXoNFpI0Ee6m0GULAdTMdpKtYI5JItqTIvIFHiWwUFSEBGZME2AXxSedj4isnYw61AlKFKA1KUkgd5AtR/svabqcNnUWlJiPd9rPfjBMBPdpItEw3idxfL5AciobY2w2TlMpMxfp1q2ZcoFyFa1cLk+Zq42XjS3Dblvyk6HuP0rnT8On8HfyCqddhjhYMj3iEH/7iFrkcklBGVXUyKSHKh4bFwcpSCVCLgTHME6d9eN4iRy6VnPglDFCT97LhNSk0TveVS7Y3hLC0pQAs/jQbSDpB4Gpan6DNvql9ZPQDuyi9B8Kk5/obydDO3toh50qCQhOgSAPMxqaVu0se9VP5eRPEeXfVWsVL2I7DqBxJOuhkGxi9PTVxZnG6aDZbg+EAkm/ADzoV3mQAAdDOlEDOBM5c1yBOa9ogwTw6TUHF7GabmBmJmSbnw5ClItR2OzUpaKrZSkqaEntpkeA09OPSnn3JpAwcNqSi6lnIE8SSbfP0prE7IeYTPxIIBteLTp3caJw5bQNz4JJhF7PkBT7ij+FAA/1H/41p+EXx4Vl3sxSvO+T8MIH+rtaeB9a0vDHSjwVaF27dl225y1P3NTA4I8yPCx+tVL+MQw0p11QQkC5Og5DvrG97d+HMUooQShgWA0K+q/PT7G5OjJqGJ37wbClw57wwLN9oSJ/FoPOhnHe1ZSSQ3h0jkVqJ+QHzrLULn8UVI91mSRmnrqZ7hwobbIaCj2rvSMzLRHGMwPgZMVF21h8PtPMcOkNYojNkUQEumOCh+Lv1jxrODqdbcKscJi1NuoUkkZQlQI4EX+dRNohWYrDLbUpDiShaTCkqEEHqKKN3WYaHUk+v9q0PaW7zW2MGnEJARiQCkLHEpMFK+aTw4iaE8LgFNANrGVSQAocjxrbj7ropvRJYTVgwKisoqaymsMpFlh9KkA0w1pToNDKY4K4mk1xNWQ8mvaRNdU2WBXtPV75xo2QhCSltAA7IOpKo7RJAn6UCN4Jw6J9R+tafvs8nIhIQpTck5hoSIkqMyAD4UIJyE9kEDlIPrA+VOxwpvbMqVIm7uYBDbR/aEKOeYCVpTwtNjm0049KIX22MQgBlpTVw3BNiVCNCdZIvP61ESpTuHU3KMoykDL2gQDBngPQ+FVGz9uONECcyEqBCVcIINjw0okJY4SqS19P5smR5JpJvroINn+zbaSVEqw4g8Q40f8A+6n4rc3F5YXhlqHIAK+RNaFut7RcLiQEKPuHdMqzYn+Veh8YNGdI5Em7a/b+M2ujC93N03UoeC2nEiSkJUFA5YSbSJ1m45VVPslBKTwJHlW47wYkNiSopGUmQYFryaozvDsp1IS8tlSsoBK2zJMXhRTfwovif+XFFP2BYtZJGUihvapStSlacj3CL99Hu/8AiNngJbwMqcUe1lKihKeXa1UTFhpfpQdvRuri2G0LWiAoSUA9tA4Zh9BNJ4fDyTbQ25RStgo45RTuZu0XSl9z4J7CZgqIsVaaDhzPTUb2VgC+6ETlTdS1flSNT31rOzEIQgJAAGUBI5JFkj5eJptAkgf9ytpam7SONzI1FRcc4SaLn9htKHbzZj+IE5pNzpr40PYfZY96UzCEqIOaJ1gDqTSs8VMahltEfYeABWp1Y7DYPmRHoJ9KsVND92qfjm0WAKTI7ogeFXgw2VsoQkRAtedZOY+OleMs5u0EwEqIAzXtKSTbjf0o0YaoDOduxjdbZgZQsJ0U4VDoCAI8INE+HSBf78Kh4VmAALVOZbJNEiYBP2rpdXg05EkthwFccAB2SrpP0rKcDgFOG2nOvoPeDHDD4cqUbrhtPUqF/ISfCswcSA6rKABNo0ofiHwVrsLhgpy2DG0tle6Rmmq9LxEQYoj3pEoHKaGGjehYm5RtkzRUZUhyZVPOnWxF/LpNONMzUltoRfgY7+XdrRkgDZo3sY2kcz2HUTlI96jvEJV6FPlR7t3dxvEwQcrgBCVag9FDl161k3s4Vlx7WXQhYPignl3Vt7J5USGtFMyVeHKFFKhBSSCORGtSGhRbvXu+VFWIRylaeNhdQ58JoWZTWZqiIltil0psWpRFCoo8pJNKpJqEE11eV1UWC7+0/cobDZLcAAgwrkbkgyDM/cUMYhwqdWrmomwA16CpWMf96gKAiyR4iZ+dQ8Ki9dJdgo9Wy52DjClxwSQSlGnSZ49ag7w4MtPHksBxJuJza+s0VbJXmbDaEgumE2ykG9gpXDneom+7SyhIcAC2iQQJsDqJiDeNKvJH0V8mU5pyT+lAkhw0ebhb9vYd1DbrhVhzAIVfIJAJSdQACTAtas+Kv0pzCvQb+Pdx9KXTV7CG5+0vY7+LShbDyVNpTBZuAozMkg8oEEcKzzeL3qmkIb2YWVpspaMys0eMeYmrvYu+37tKXGpKAEFQVdRTbNEcRB141Zv76pCf3YUT+U5R85FVeFLjZpeanaAXcp5zCY1l3FYUlskp7ST2VH4VjqD8+lG3tA24w6YSuTyAmh3be8eIessBtI/KmPNVUKn0RrQZeJ4axr9wqw89zf7D+xi2lZtAUQSTxI0zcherj3/75CPigSLxEXF/XwoMexoSeydeFP7Ox5Q4hxRIE3AOnAk+BFYhKT3I1OMVpGkB796mCFJCSSdIzEATw4GmsDgUEFyIJJXOtzcd/OKgYLaIWVxBJ7KTwsLTyuTV1s1kZYTIAOlrRAmjaBi8TmQ3a50EzJUo29T6UObw7TUwhLKDC4kqBuBxPeTPrRAtw3dVdtAJB0kicyo00sPGs4xj6nlrWdVmY5DgPARQssuKCYocmSGN5cUD/GJ70oPzTU8b6YtoZpbUJAOZFpgn8JHI1TJwunrUvHYXPhXQNUjN4o7X/Eq86xjTb7CZGl7DW2d9Hca6znSgIaJUEpCgFG0lUk8BHia8XiVhzMtEIWZEXy8YIoY2cr98gTAKgD3Hh46UZbSaSsDQ3jhqNaxmbb2Xgjq12L2hgA80qNQJHhQIlgzFaRs1oJTHpUjZ2yGAtSggSb3k+QOlYx5OKphMuLlTQD4DY7rioSIIEybQOJNMYlRQpSFDtBRSroUm/hY1oCGle9UoJyoIKBpwHIcNdeVCO8GxXg6txKSsLUVSBMSdDRceW3TA5cHGKaLb2bqzY1u2iVmf9J/WtxwprF/ZvhlNPl10BCCgoGaxzEpgAHuNbLgVaU1BpizVFqgSKzPaLKUvuJR8IUQOl9KJt4998PhEKykvOJE5EEQI/OvRPdc9DQJsrbH7S44pQCSpRWADMBR0njHPrUn0ZLdIr017XhodEEGkmlGkGqIJNdXhrqoszlhohuDyt9aaaw+YgTF+U/Ig0phCxmzFQjQECNeU+tWu72CS5OZwI+KDlmTFhrxNdRxcZaA3qxOz1nDrbKVHLmClECCNARcmbcba1YY3aiV4wpcWtxklQ0zuLCpAEASeGnKm9stMe6SlteZdypWnAQkAHnN/1snd/dxpTiXlOqbKSDmCgkTwvW4uTl6l9zGntg7jcOph1xs2UhSkGR5HxEHxqApUGiT2l4hCceohzPmSjMIu2QkCCYhQIggyTc9KG3U2kX41z5B11ZdbGeGcCVSoAAATKhbTqCPKihvZzil5EsuqVaRkNpsCToB1mKDdg4v3bqFnQKBOo7OitP5Sa1zDktQWjlyzlI0IMZhIsJtra1wir/pYZPU3s158oKgLfaCFlC0lChwIgj9R1qPithIdExPUEg+lGm8ToxQCVJQVcF/CpBPeeyDzEg8iKF9otHDXKrfzRm8xZXhS2Xwc8e49BsfiIy1IHXd0UzIU4D1KT9BXqthLyqTOaRyi/mfs0Q4PbrblsyT438qsQpB0NAWXItWH8uDBzYuHWgAKUSRHnF551fMPKSkjMROt+escqbfcSkVVYnagHGscpNm+MUqLLePbRLIZAjNAt+Ua/QVSsswOtRkOFxec9w7qmKeAtxNhW5OUnspJRWjzOMyUfm+l/pVmlM5kJ/GgjlBFvkR5VSYxHwKAMJWJPEgkTbjwq8XYo4CSOUyDbutTeKPFC05WzLXdSPDytVru++QqB3kdKr9oNZHXE8lqHhJj0inNlvBDiSbC4nlNYmtNFQdSTNKwzgItUnDOQaosHiCkAzIN6nJxE3pJxaOhGaCJp5A0F68BABqtYeFe4x8khCAVLVYAVSZckiLtrGAoLaQStRAATczNoHOjjE7tYg7JT71xSHUZnlpBIzIy3bXlNzAnlI61P3F3OThh+0Pwp43E6I7uvWjTOlaSIlJkEHiCOXdTeJuLTZz804y66Pmr/GW0JUhKMyVApjQXEaxPpUTYOO92+2skwLEDkRB+nlRHv/uC5gVFxuXMMTZXFudEr+QVx6UGJtTktr6AUka3h8QlaZQQR968qWRQDgcSoQUKIV0+70SYPbw+F0QfzDTxHClVk+Yefh2tx2W6hTa6WlwKEpIIPEUlVbFxuurjXVKLKJ7ZVjaItB43g+VDaMM437zKEqCFQQZkAic0giRpRFidpRJWUi5PxD5AknyoddeJdUoEoukwqQSCIlPI/rXY4OEk6Eoy7E7RxMNpUBlnLeZ79RI86q9s7TW40EiA0FDQ3UqLGOAF9an7QUPdpRGnzmq3H7IShOZJseFA8W2n6ehjElQzt3FB54rPEJFtAAkAcOlNhYQIBnoRAPrIqGsUiK5/Ldhq0WreJTqPL9OYrRdg7XcW03HAe7UZm6fhJkwZGUwcpE9lQNqzjZew3nTKRlAvmPD76xUzG7Sewyi0lQFhKkwrOb3vIHKI4UbFm49mJQvo0HaTiiJzALjgZV17QF7cYB4HNxCtqvrUqHFpA/mISfBP6CqDE7UecEKWog8yfloPCogQarLm5qi4QrZZLxjcwAVcLD5TFTlrcAhpK0HgS4I/oA/Wndi4ZplpLzikgrmFESQQYypTfz61cftAUJyrjgVqKPED+1JSlXSG4Qvtg8p3EGM5B85P96udrbvvsIbW4EdoxCSSUkiYVw8iaWMOFEpFiADMiLk8fCvdvbZeGULUHG+kGDyJ51UZexco0070MpOUAC508abfbMoJJ+L5g1BVil5kqykXjTn9insS+rKZkRB0HAzRIxSKlKywxLI92TqRBBJJ0INWWJdK2wvoFAd19e6apkiRfiDr3VIad/cgXsNOhuPQiixegUlsqt7dnSr36LggZhygRm7oAHhVdu1sNeMfSyiwN1q/Inie/gOpoycSSUtpTFkpAMEzyPCjjc/d9GEQrKkBazmWRz0CR/KJNu+sQblNomRKMUyW3sxpLYbyJKEAJSkgGIAAjrVPt/d1CEFbUpIEkEyD56UR6HoL+VRNtMKcw6kCApwZAToM3E9AKNKEXpoFCTT0wD2eXHVhtpJUs2AHDqeQ61qm7O67eFT7xwhTpHaUeHRPSou62z2sKiAklZHacI+L/tHSpONxxWrKDYevSl44lDb7DZMzyaXRYYnHlSoTEC5PACpux8QCqOY46kj5caGFvcB49f7VebCQQpJ4dO468TW0q+4FhA/h0rSpC0hSVApUkiQQbEEV8+e0DdI4HEQiSy5KmybxzQTzHyIr6Iqj3y2AnGYZbRHbHabPJY08Doe+tQnWjUUr2fNaMQUm9WbWLCtai4rBlKikiCCQQeBGoqGpJT0pNy3TOmEmHxa27oMdOB7xVxg9uIXZfYV6Hx4eNBmH2lFjUvMFCRW4yaByxRn2HOevaBk4lYsFqA5BRrq35v0A/wBN9SXsJtBOZRGaQkBXwidCZGvcaYxjWbFKBsISJ0EA6iOHfOlSMPhxGVQBTM8bEdRVftrFrbeC4kKTlvpAPprXe8TKnb6OPBtssdo7Pb92XM4MKAga3mPrQztTFiAkgxHCK8xG0nF6xAmB3+tQMU5Nc7NktaGccfmR1ZP5vIfrRr7NsBhHCv38lQkxa4SEwAeEkme6gU1M2StQcBQsoI1I+vDzoMKvYWXROXt1xb0T7tsKPZTYAXAmmdov+9KYuEiAY5mT1NVzklRnmf8Azaifd7CgokirhFz0U3WyjRg1Hga5WEVyozcYSBpVXiUCtvw9FLJYPJQpKgoWUkyCOBGlcWncQ5BzLUTxM+PICpr6avt0WlKbdDYBdtl5i4FAyrgrDY/U6ZBf3aIbRlVBGYXsknMfLTrVM5gHGlDMJTxKTMjjWie4YQoJX/Ei8qEjnrXmKwbYExrS3mSuxjyo0D7aGwASpJ4i807+2Mx8X+0/pU53BoGgqvxDaZ0HhV+ZfsZWFP3EO7QR+BJUe6Ae+mXcUtdoCRyApzKOVcSKp5JexuOKCFYB1TbzbhJOVQNzyrXsJjEOoC0GZFx98axp5yn2N4Fs3SvKePI9441vDNxdmM0FJGtm5jnH36VKkceHDl/eh3dDaDjzYcdACiFmAIsCQLd16u21ZldAL/SnFPltCTVaJDjkC+pqOPU/cUlxWZVS2WBx/TzNU9si0e4FgTJj76/pRFgE3FRMK2EgGAmdBEqPKrvCpMX15cqp6RXbH66urqCFMY9qWxA3iisWS8M9vzCy/of9VZ9iMOR3Vtvtcw4OGbXxS5HgpJn/AIisfcUdKHmVtP5ocwy9JSOtV406pHMip7jWsX6aVCdHCDQbaD6fQ8naA5V1Qfdfc11atFeo0rElCRYARPDUm80Hb24lKlIQm6gSSBc3Ai1GTG6bSVZpcWQIla1G3cIHpVphdmNoMpSBN5gX767GXIpKkcKGNp2ZVhNhYl2MrSr8Vdket6vcN7O3D/FeSnmEJKj5mB6GtEbSByrl0rJIOmDOA3GwbcFSFOkcXFEj+lMJPiDRJhW0NpyoQlCfypSEjyAilMqTmGa4m9X/APhSCLCoot9EbMW3v3S9ysvMiWVGVJ/yyeX8h9NKk7EwDpSMraz/AKTHnFa0rZIGhNNqwChxreNuHsU2mACd3MQv8IT/AOpQ+kmnUbkk/wAR4DolM+pP0oycYWOFQ1gpOhH0qSyyIooomdx8L+IuOd6oH+0D51IVsFtlK/cNhCikpzCZuOZMnzq2SvjT6YIvf60N+rs2tAxg9gDslSQTHazXk873mq3fHA4ptoqw5BbA7aQmVpH5kmYKfCR8jhCANKXWOCC+bL5mC4LabvvEZ3FFJUkKvwJg34a1a70NKZeW0lQGQwTKlTKQeOlX+++485n8Km9ytpPHmpsc+afLkR1p/wB67nduVSpXeqay9LrZE/eytdxTicsLzlU2AvaOtWeEaLiArPcpmIGvLWqv3qRiFKRZKZCTrBiJ8yam7DeIRGUqSCR2TcX5cfnQ5NV0Fx23tk9nBJHxZj5x6VD23s5GRS0HKQJIGigOYq4lChmTfnN7/frUXaAltQgCUn5UC2pjPGMomibnsf8A0TJOvu0HzE/WrVtyEAC5Vc1G2M3kwjSeSED/AGinpAWeQt46U7KPCmv1OZdkpoR4n5VNwQKlDKM0cOvM1FZaCokwBMxx6Vf7LEgQMqOAHHqTRqMNk7BYWDmWcy/RPdVgk6dajFYSOp0HE1IZQdTry5dKHIqFtjtdXV1DDAH7X3owrafzOz/Sk/rWPKg627oitP8AbSoxh0//AJD/AMf71lIVXSxYMeTEuS/lsVnmyY5+ljrjB5252iozrQ4mp7D0fUcDSMbhxlzJEp9QeRpHxPgnjXKG1/oe8N43zHxlp/7KdWH611Sso6eQrq5+h+2a1TSxUDYO3EYpr3iJEGFJOqT9anm9dWRxxBVXoM1V7Q23hmf4j6En8oOZX9KZPpQ9jfaCymzTbjnVUIT6yr0oTLQZLoo3dxmdvKdUW8OFYNj9+MU5ZJQ0P5RJ/qVPyFPbk71uYfGIcdcWpCuw5mUTCVcQDYQYPnW8TXKiSi2j6Jy0kt1FTjQRINJXjwONGbQKmPraFR3GU1Fc2kKiLxhNDckbUWSXMGg8BTJ2eOBIquxu1UNXcWEzoLye4Cq9O96M0BDih+bLA9TNDc4+4RQk+i9XhCKYJg315UvAbdZcslYnkbHyNM707JVisOpDLqmndUKSopk/lURfKfSpKLq4k6eyPjtqss/xXEN8sygCe5Op8KzffTH4N6XGMxX+IhOVCwJvBvmnjF6E3cMtDykOJIcSohYVrI5nj38aVjzYAAdo6Dpr60B7dWHgqVnYFnszcTVlgEqTOUA+nrTeGbUkATapzDwHxKHiaWnO5aG4xSiJViShQUUFIVZfI8lSND30ztZ26R4yORqa/i2ikgrTHfQ7h0Fx1KE2ClR4cfSaY8PXK2uhfO/TSfZueBelLY6D5U43cmec0OYDH5Qn+Ux4aVf4VYUT4U0mpLYo1RbbPaEDOZj8I+pq/wAItarISAOZ0HdzqNsrAp1InpV02k8oFTpUDbsXhMME3JzKPE/TlUqkgUqgt2GiqR1dXhNe1RZk3tixM4hpH5W5/qUf+2Y6WrOnEA9/Pu58x11EGaKPaZjM+0HeScrfkkEjznsnlahfN+vlx52j4tRBnWurD0xS+iFMm2xiSDf7/WpuAfAOVV0qsRUXEJ4/f/n568aZQumE7QtJV0P4nCqSojWOPThXUS4dQKQSOFeVz5fhkG7TH4/irSVxAHZG3nsMlYZKRmgmRMRxHCo2O2ziHv4r7ihynKn+lMD0qA2vjRRuVu8nEuFThHu0RKOKydB0TzPhS6begj0NbC3LfxLRdRkQn8OeRn5kQDA68a8xe5eNb/6JWOaFJV6Tm9K2BMQEpEAQIFvAU8iqcDPI+fsThltmHELQf50lPzFJTX0OWARBAI63qrxm6eEdnNh25OpSnIfNMGooNF8jONh+0B7DthtaA8lNkyopUBymDI8KvmPaayf4jDqT/KUL+ZTUzGezDDK+BbrfQKCh/uBPrVFjfZW+LtPNr6LSpHqM1bbk+1/P0KuJeo38wah/EWg8M7ajfrlmob2KxBMqfSpJ0yFSbdxSKB9t7q4rCpzvNgIkDOlSSJOg1zeldhN53EAJUkLgQDJBtzN5oWRWtKguNpBiHAo/iJ6g/M1d4JgBAEd/GhnA7WQ6JSodRxE86IcC/CL6cI+t6SpqWxtO1oaxezAb6HpTbe28QwgpSqbQkqElJ4ETr41OXiBGnrVQ87c6a6USLcfhZTSemCu08LiHHFOurLqzEqOsDQRw7hVQpJz3BtR3IvbWoz+zkquR1q1kd3Iy4KqiCanFUlLZNzV+/shP4TUVezVCwvTOKeFfQDkx5X3sqlCpu7SM2KbH/q/4mud2eu9hS9hoUziW1qScoMKIiwUCknwmfCiOUH0wXCS9gvcBE850pbW0HErGVRBHr386snUNrGcOIkCT2h4zVLs8ZiVczNK504L7hsK5PYfbF3pWkALQD1Tb0opwe9LR+LMnvE/Ks5wqYqzw5oMZy+YWeKF9GkYba7LhhDiSeU38jepoNBuwMEWz70i5Fu40WMkHtJ400oyq2KSkuVIdGtKrxJr2qIj5y3uczYzEHm84P9xt10+E65ZGtVI+7+V/krjoalbdxAXiHlDRTjh8Cony0tw7KhxquW9FuPL5yOHUcbGur+ZoWmPOOCIHd4fp01BimECSBU3C4ExnXN9BxPU01hG+0TwkxWseWLk4LtdgskJKCm+n0XrKuyK6nGn0IASqZgHzuPnXUXzorQOPhMslaQCbB3bcfSXPgRokkTmPQcutL2Tj3ME+DpByqTzHH+xpeA3vxLYCZStIEAKSLAcAUxSNsbfbxCe2zkcGi0qkdxBAtXHTraOi7s2fZ2JQ6hK0EKSoSCPvWrBlFZB7P94gw57txUNL48Enn05VrWzMe04JbcQsfyqB+RphK9ow9Fk2zT4YFJaVT2atUDsQMOK9SwDXuag32n7zfszHuGz++eBBI1Q3oo9CbgeJ4VVpE2zPvaTvD+1YjI2ZYZJSjktWil/QdL8aB3E1OJphxE0vN3sYjobwr6m1ZkmD92POiXZ+9LoTBbSR+aSPoao28KBdf9P606oFXQDhWHGPcjcZP8petbzuK+FtAH5iVGe7Slq2sTqm/QxNUzaoiKd99ztTC8NjrZjzp2XDe2U/jCh8vOrLDbQbXxHQUL5jTC0ibWPMRQp+FX5WEj4h+6D5LIVoa8XghQbhNqrR+KfvlV7gtvSOHh+mtJTxOPaGoZFLplirBDlTa8AOVPM7USdakjEg0KvqFshDZgPCpez8FltUlvECnkq5EVaRVkppFXmxcEXFTHZTz4nlVRsnCqdXlT4ngB1rQMNs8JSA3aBoePWaawY03b6E/EZeOl2Tm4UkHjoRTzKIJIqA24U6276scKuZIvTU00IJbJAM1U72Y/3GDfdBgpbVBkDtHspudLkVag1nvtl2tkwiWkn+KsA9QkFUcjeLcYjjWMMbmhi9GKPuxf6RxPDvnuuNIqdsbA5v3q9NEj74CoGFwinXAIIQDdUGOt+PAT0FFRWoABAygWHdTc/M4+hW3/LAKWPl63pf5+hCffOnGl7OwoJv8IuruH1OnjTrWDKjzJ+71IxSEhOQaaqPM/oKHxh4LE5Sdyf+WXcvG5Ukqiv8L/0gPOhSio6kzYV1P5ByryuA8ybt/wDZ3UmlRmgrq6urpnLFMVIUspVIJB5ixrq6tp0UaX7M9pPLMLdcUOSlqI8ia1BFdXV0c/aAz7HU61gntFcJ2liZJMKSBJmB7tFhyFz511dSuTokOwcqTghZR4866uoUe0bfRHeN6ea0rq6gZviGsXwiXOH3wqQn4T98K6up3H8H7Cs+2QUK7RpwmurquPRGN0lZjSva6sELzZyyUCSTrrVrhFGNTXldXOyds6OPotWTapuH1rq6hRCBJuA8r9tcRmOT3aTlk5ZveNJrRgNa6urrfkj9kcbP/cZ7i/4ZqHsdXaHcfnXldVx+BmENYp9X7RGZURpJjyoR30GZQzXgGJvGmnLQV1dTWFLX2RjJ8LBMilpFdXU6IMexFmxFpHCqBxRrq6vO/i39xfY9F+Ff2P1Gsx511dXVyTos/9k="/>
          <p:cNvSpPr>
            <a:spLocks noChangeAspect="1" noChangeArrowheads="1"/>
          </p:cNvSpPr>
          <p:nvPr/>
        </p:nvSpPr>
        <p:spPr bwMode="auto">
          <a:xfrm>
            <a:off x="0" y="-3841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4" descr="data:image/jpeg;base64,/9j/4AAQSkZJRgABAQAAAQABAAD/2wCEAAkGBxQTEhUUExQWFRUXFxcVGBcXGBcaGhcaFxcXFxYYFxgcHCggGBwlHBcUITEhJSkrLi4uFx8zODMsNygtLisBCgoKDg0OGxAQGywkICQsLCwsLCwvLCwsLCwsLCwsLCwsLCwsLCwsLCwsLCwsLCwsLCwsLCwsLCwsLCwsLCwsLP/AABEIAMIBAwMBIgACEQEDEQH/xAAcAAABBQEBAQAAAAAAAAAAAAAGAgMEBQcAAQj/xABFEAABAwIDBQUGAwYFAwMFAAABAgMRACEEEjEFBkFRYSJxgZGhBxMyscHwQlLRFCMzYpLhFVOCorJD0vFy0+IkY3OTwv/EABoBAAIDAQEAAAAAAAAAAAAAAAMEAAECBQb/xAAvEQACAgICAAQEBQQDAAAAAAAAAQIRAyESMQQTIkEyUWFxBUKBkfAUM6GxI8Hh/9oADAMBAAIRAxEAPwDLlsk2Vr1BFes4XWZnhH1pbPvHDoo9VEn5mrHAvCSlViKwpOL0FUb7CHdpjKyTzIBB1BF6k7vOxtZgSRLjenW1M4faGZ4oHwhpCgeZlQV9B4V2x0k7Ww0a+8aPkqjxyc/EL7UDiqR9E0kk8vXp+tKrqGUN5jPw25yKG97t5Bhx7ltxIxChmSDFhPEm0m4HieFFFZf7XN3VEjGNgkABDo5AfCvuvB8OtWi0r0RMa+nEpOZZk6k6hQ4EcCOVQ9nvEg54zpJSSOMaHxEVY+yb9nd9426hKnh2klV8yIjLBscp6aK6VP8AaBuogFLzRU2k9lSUGEzcgx1HyovKNcbMSi0wF3/z/s4yJ7ObtkATHCek/SgPZ2zVO3FhzP0rQE7CbKV3WVQYkzeDFovQu1jUoF5sYgDQ8jy8aFllx+HYTDFS7KLaGDLaik8KKPZ9tRtvP718te7IWEk9laYIKY5z/wAqRim0PNGRFiQo8I+dDGNxYUlKUpjLYHnWceR9IvJjQe4n2rvJzDDtpCJBSV3UCDrAsJFoqVu37YHUOTiWgsH/ACwAbmSbmZjv8JkZgyinAOMVOCsFxXZ9Xbu7y4fHN+8w65AMKSRCkGxhST36i3WrFwZgRzFfLG7m23MI+h9owpBuLwpJ+JCgNUnl0B1ANfQm6O/GGxrXvBLKgcqkr0BjgoWKeUx3Cr6KabMh3c7W0cWs37Tvq7/ai8mh/dvZbqH33VoKUuKJRJSDGdRuJkaiiJ1hQEkGOdJeIhLm9Bo6QwtVV2Nc1qY4qhTbGPWFkJPgYj0E0BRbNJjSj2lfegqbhUCJ4xQYneIyolNiTpyPjU9neVHGfvwo3kzXsRyL7GJmI4GfKmFPkaioP+PskfFB61wxyDopJ4iOXOKy4P5G4vRK/ahxkffSpeyzmUFDSLGoONWyB2HCTyIg9auNkNwgd1Ehj2ZnPRdMmprdQmKnIFHoC2LNIUKXXhrRQyRXUqK9qqKMTcxajaYHIfU16wgGmu1axvpbXuqww2DXYqypHM6+lNw4x7Ldstd2yoOpnQJUgmRxOdNteC71YO7RGG2gw+QVJbLa1BMTlC7xPH9aqQpDeKbKV5xlBJSniQUlIE34aURNqaeGYBK+F0iRGoIIkHpQJvy8nNEi9Ggt+2bCH/ovj/8AX/3U6n2w4Q/9J/yb/wC+s9/Y2/8ALR/Sn9KkNYNv/LR/Sn9KF50fkzVMPR7X8H/lYj+lv/3K9V7W8CoEKbfIIggobIIOoI95egj9gZ/ykf0p/Slf4Wz/AJSP6RVefD6k4sqNp7Uw7eKD2z1uISDmCVgAtnkkyQpBvY6aXFGeJ36Vj8MGkoDeISpK1E3bUBIMXzAyRaPGqL/CGOLSP6RUJnB/sjnvblpQIsJKLzCultaJhmpzqJJ/Dsmu4jFJOb3TdtSFWHPU6UIN7UbcU6spCSszAuL8b1f7f3hb9wv3a5UoZAII+KxNxwE0BYbDFZhNzxHIfWjZVapqv3M4m07WyZidsQkoSOEedVbaCqwvVqN33IJIqM0C0qFWB0PUUFOKXpDSjJv1EMEgwbc6dm/M9KmKwYcOZKgCdaf2ZglNleYwY7Khoajmkr9yeU7+hUKcrVPZ1g1pwtxHvFZ78tAY4TQbgNmDEYpCDBSe0ruGo8dK2PAICQABAH34VuL5IzKPF0ScJgbX8IpfuVJJm6fvWrDDKnX/AMU8W/qPv1onEzyKLE7GbWmwyk6EfpWa747AeZDi4zoCTKkza0SRqK2DBpsU/lMeBuPrSnm5JB0gDnfiKw8UXtolnyogUkith379nKVhT+EQErF1ND4V9U/lV00PSshWgyQbEWI4iNQeValGihEVZbBalZPIfM/2qtq/3Zaso9QPIT9awRl23hQdQPKrzZ7IQmAIqBh01a4eozKLLDCpyah4YVMTWCMVXhrhXGrIJNeV7XlUQw9eMURHcePDleBTbz6lGVKJ++VMzXoNFpI0Ee6m0GULAdTMdpKtYI5JItqTIvIFHiWwUFSEBGZME2AXxSedj4isnYw61AlKFKA1KUkgd5AtR/svabqcNnUWlJiPd9rPfjBMBPdpItEw3idxfL5AciobY2w2TlMpMxfp1q2ZcoFyFa1cLk+Zq42XjS3Dblvyk6HuP0rnT8On8HfyCqddhjhYMj3iEH/7iFrkcklBGVXUyKSHKh4bFwcpSCVCLgTHME6d9eN4iRy6VnPglDFCT97LhNSk0TveVS7Y3hLC0pQAs/jQbSDpB4Gpan6DNvql9ZPQDuyi9B8Kk5/obydDO3toh50qCQhOgSAPMxqaVu0se9VP5eRPEeXfVWsVL2I7DqBxJOuhkGxi9PTVxZnG6aDZbg+EAkm/ADzoV3mQAAdDOlEDOBM5c1yBOa9ogwTw6TUHF7GabmBmJmSbnw5ClItR2OzUpaKrZSkqaEntpkeA09OPSnn3JpAwcNqSi6lnIE8SSbfP0prE7IeYTPxIIBteLTp3caJw5bQNz4JJhF7PkBT7ij+FAA/1H/41p+EXx4Vl3sxSvO+T8MIH+rtaeB9a0vDHSjwVaF27dl225y1P3NTA4I8yPCx+tVL+MQw0p11QQkC5Og5DvrG97d+HMUooQShgWA0K+q/PT7G5OjJqGJ37wbClw57wwLN9oSJ/FoPOhnHe1ZSSQ3h0jkVqJ+QHzrLULn8UVI91mSRmnrqZ7hwobbIaCj2rvSMzLRHGMwPgZMVF21h8PtPMcOkNYojNkUQEumOCh+Lv1jxrODqdbcKscJi1NuoUkkZQlQI4EX+dRNohWYrDLbUpDiShaTCkqEEHqKKN3WYaHUk+v9q0PaW7zW2MGnEJARiQCkLHEpMFK+aTw4iaE8LgFNANrGVSQAocjxrbj7ropvRJYTVgwKisoqaymsMpFlh9KkA0w1pToNDKY4K4mk1xNWQ8mvaRNdU2WBXtPV75xo2QhCSltAA7IOpKo7RJAn6UCN4Jw6J9R+tafvs8nIhIQpTck5hoSIkqMyAD4UIJyE9kEDlIPrA+VOxwpvbMqVIm7uYBDbR/aEKOeYCVpTwtNjm0049KIX22MQgBlpTVw3BNiVCNCdZIvP61ESpTuHU3KMoykDL2gQDBngPQ+FVGz9uONECcyEqBCVcIINjw0okJY4SqS19P5smR5JpJvroINn+zbaSVEqw4g8Q40f8A+6n4rc3F5YXhlqHIAK+RNaFut7RcLiQEKPuHdMqzYn+Veh8YNGdI5Em7a/b+M2ujC93N03UoeC2nEiSkJUFA5YSbSJ1m45VVPslBKTwJHlW47wYkNiSopGUmQYFryaozvDsp1IS8tlSsoBK2zJMXhRTfwovif+XFFP2BYtZJGUihvapStSlacj3CL99Hu/8AiNngJbwMqcUe1lKihKeXa1UTFhpfpQdvRuri2G0LWiAoSUA9tA4Zh9BNJ4fDyTbQ25RStgo45RTuZu0XSl9z4J7CZgqIsVaaDhzPTUb2VgC+6ETlTdS1flSNT31rOzEIQgJAAGUBI5JFkj5eJptAkgf9ytpam7SONzI1FRcc4SaLn9htKHbzZj+IE5pNzpr40PYfZY96UzCEqIOaJ1gDqTSs8VMahltEfYeABWp1Y7DYPmRHoJ9KsVND92qfjm0WAKTI7ogeFXgw2VsoQkRAtedZOY+OleMs5u0EwEqIAzXtKSTbjf0o0YaoDOduxjdbZgZQsJ0U4VDoCAI8INE+HSBf78Kh4VmAALVOZbJNEiYBP2rpdXg05EkthwFccAB2SrpP0rKcDgFOG2nOvoPeDHDD4cqUbrhtPUqF/ISfCswcSA6rKABNo0ofiHwVrsLhgpy2DG0tle6Rmmq9LxEQYoj3pEoHKaGGjehYm5RtkzRUZUhyZVPOnWxF/LpNONMzUltoRfgY7+XdrRkgDZo3sY2kcz2HUTlI96jvEJV6FPlR7t3dxvEwQcrgBCVag9FDl161k3s4Vlx7WXQhYPignl3Vt7J5USGtFMyVeHKFFKhBSSCORGtSGhRbvXu+VFWIRylaeNhdQ58JoWZTWZqiIltil0psWpRFCoo8pJNKpJqEE11eV1UWC7+0/cobDZLcAAgwrkbkgyDM/cUMYhwqdWrmomwA16CpWMf96gKAiyR4iZ+dQ8Ki9dJdgo9Wy52DjClxwSQSlGnSZ49ag7w4MtPHksBxJuJza+s0VbJXmbDaEgumE2ykG9gpXDneom+7SyhIcAC2iQQJsDqJiDeNKvJH0V8mU5pyT+lAkhw0ebhb9vYd1DbrhVhzAIVfIJAJSdQACTAtas+Kv0pzCvQb+Pdx9KXTV7CG5+0vY7+LShbDyVNpTBZuAozMkg8oEEcKzzeL3qmkIb2YWVpspaMys0eMeYmrvYu+37tKXGpKAEFQVdRTbNEcRB141Zv76pCf3YUT+U5R85FVeFLjZpeanaAXcp5zCY1l3FYUlskp7ST2VH4VjqD8+lG3tA24w6YSuTyAmh3be8eIessBtI/KmPNVUKn0RrQZeJ4axr9wqw89zf7D+xi2lZtAUQSTxI0zcherj3/75CPigSLxEXF/XwoMexoSeydeFP7Ox5Q4hxRIE3AOnAk+BFYhKT3I1OMVpGkB796mCFJCSSdIzEATw4GmsDgUEFyIJJXOtzcd/OKgYLaIWVxBJ7KTwsLTyuTV1s1kZYTIAOlrRAmjaBi8TmQ3a50EzJUo29T6UObw7TUwhLKDC4kqBuBxPeTPrRAtw3dVdtAJB0kicyo00sPGs4xj6nlrWdVmY5DgPARQssuKCYocmSGN5cUD/GJ70oPzTU8b6YtoZpbUJAOZFpgn8JHI1TJwunrUvHYXPhXQNUjN4o7X/Eq86xjTb7CZGl7DW2d9Hca6znSgIaJUEpCgFG0lUk8BHia8XiVhzMtEIWZEXy8YIoY2cr98gTAKgD3Hh46UZbSaSsDQ3jhqNaxmbb2Xgjq12L2hgA80qNQJHhQIlgzFaRs1oJTHpUjZ2yGAtSggSb3k+QOlYx5OKphMuLlTQD4DY7rioSIIEybQOJNMYlRQpSFDtBRSroUm/hY1oCGle9UoJyoIKBpwHIcNdeVCO8GxXg6txKSsLUVSBMSdDRceW3TA5cHGKaLb2bqzY1u2iVmf9J/WtxwprF/ZvhlNPl10BCCgoGaxzEpgAHuNbLgVaU1BpizVFqgSKzPaLKUvuJR8IUQOl9KJt4998PhEKykvOJE5EEQI/OvRPdc9DQJsrbH7S44pQCSpRWADMBR0njHPrUn0ZLdIr017XhodEEGkmlGkGqIJNdXhrqoszlhohuDyt9aaaw+YgTF+U/Ig0phCxmzFQjQECNeU+tWu72CS5OZwI+KDlmTFhrxNdRxcZaA3qxOz1nDrbKVHLmClECCNARcmbcba1YY3aiV4wpcWtxklQ0zuLCpAEASeGnKm9stMe6SlteZdypWnAQkAHnN/1snd/dxpTiXlOqbKSDmCgkTwvW4uTl6l9zGntg7jcOph1xs2UhSkGR5HxEHxqApUGiT2l4hCceohzPmSjMIu2QkCCYhQIggyTc9KG3U2kX41z5B11ZdbGeGcCVSoAAATKhbTqCPKihvZzil5EsuqVaRkNpsCToB1mKDdg4v3bqFnQKBOo7OitP5Sa1zDktQWjlyzlI0IMZhIsJtra1wir/pYZPU3s158oKgLfaCFlC0lChwIgj9R1qPithIdExPUEg+lGm8ToxQCVJQVcF/CpBPeeyDzEg8iKF9otHDXKrfzRm8xZXhS2Xwc8e49BsfiIy1IHXd0UzIU4D1KT9BXqthLyqTOaRyi/mfs0Q4PbrblsyT438qsQpB0NAWXItWH8uDBzYuHWgAKUSRHnF551fMPKSkjMROt+escqbfcSkVVYnagHGscpNm+MUqLLePbRLIZAjNAt+Ua/QVSsswOtRkOFxec9w7qmKeAtxNhW5OUnspJRWjzOMyUfm+l/pVmlM5kJ/GgjlBFvkR5VSYxHwKAMJWJPEgkTbjwq8XYo4CSOUyDbutTeKPFC05WzLXdSPDytVru++QqB3kdKr9oNZHXE8lqHhJj0inNlvBDiSbC4nlNYmtNFQdSTNKwzgItUnDOQaosHiCkAzIN6nJxE3pJxaOhGaCJp5A0F68BABqtYeFe4x8khCAVLVYAVSZckiLtrGAoLaQStRAATczNoHOjjE7tYg7JT71xSHUZnlpBIzIy3bXlNzAnlI61P3F3OThh+0Pwp43E6I7uvWjTOlaSIlJkEHiCOXdTeJuLTZz804y66Pmr/GW0JUhKMyVApjQXEaxPpUTYOO92+2skwLEDkRB+nlRHv/uC5gVFxuXMMTZXFudEr+QVx6UGJtTktr6AUka3h8QlaZQQR968qWRQDgcSoQUKIV0+70SYPbw+F0QfzDTxHClVk+Yefh2tx2W6hTa6WlwKEpIIPEUlVbFxuurjXVKLKJ7ZVjaItB43g+VDaMM437zKEqCFQQZkAic0giRpRFidpRJWUi5PxD5AknyoddeJdUoEoukwqQSCIlPI/rXY4OEk6Eoy7E7RxMNpUBlnLeZ79RI86q9s7TW40EiA0FDQ3UqLGOAF9an7QUPdpRGnzmq3H7IShOZJseFA8W2n6ehjElQzt3FB54rPEJFtAAkAcOlNhYQIBnoRAPrIqGsUiK5/Ldhq0WreJTqPL9OYrRdg7XcW03HAe7UZm6fhJkwZGUwcpE9lQNqzjZew3nTKRlAvmPD76xUzG7Sewyi0lQFhKkwrOb3vIHKI4UbFm49mJQvo0HaTiiJzALjgZV17QF7cYB4HNxCtqvrUqHFpA/mISfBP6CqDE7UecEKWog8yfloPCogQarLm5qi4QrZZLxjcwAVcLD5TFTlrcAhpK0HgS4I/oA/Wndi4ZplpLzikgrmFESQQYypTfz61cftAUJyrjgVqKPED+1JSlXSG4Qvtg8p3EGM5B85P96udrbvvsIbW4EdoxCSSUkiYVw8iaWMOFEpFiADMiLk8fCvdvbZeGULUHG+kGDyJ51UZexco0070MpOUAC508abfbMoJJ+L5g1BVil5kqykXjTn9insS+rKZkRB0HAzRIxSKlKywxLI92TqRBBJJ0INWWJdK2wvoFAd19e6apkiRfiDr3VIad/cgXsNOhuPQiixegUlsqt7dnSr36LggZhygRm7oAHhVdu1sNeMfSyiwN1q/Inie/gOpoycSSUtpTFkpAMEzyPCjjc/d9GEQrKkBazmWRz0CR/KJNu+sQblNomRKMUyW3sxpLYbyJKEAJSkgGIAAjrVPt/d1CEFbUpIEkEyD56UR6HoL+VRNtMKcw6kCApwZAToM3E9AKNKEXpoFCTT0wD2eXHVhtpJUs2AHDqeQ61qm7O67eFT7xwhTpHaUeHRPSou62z2sKiAklZHacI+L/tHSpONxxWrKDYevSl44lDb7DZMzyaXRYYnHlSoTEC5PACpux8QCqOY46kj5caGFvcB49f7VebCQQpJ4dO468TW0q+4FhA/h0rSpC0hSVApUkiQQbEEV8+e0DdI4HEQiSy5KmybxzQTzHyIr6Iqj3y2AnGYZbRHbHabPJY08Doe+tQnWjUUr2fNaMQUm9WbWLCtai4rBlKikiCCQQeBGoqGpJT0pNy3TOmEmHxa27oMdOB7xVxg9uIXZfYV6Hx4eNBmH2lFjUvMFCRW4yaByxRn2HOevaBk4lYsFqA5BRrq35v0A/wBN9SXsJtBOZRGaQkBXwidCZGvcaYxjWbFKBsISJ0EA6iOHfOlSMPhxGVQBTM8bEdRVftrFrbeC4kKTlvpAPprXe8TKnb6OPBtssdo7Pb92XM4MKAga3mPrQztTFiAkgxHCK8xG0nF6xAmB3+tQMU5Nc7NktaGccfmR1ZP5vIfrRr7NsBhHCv38lQkxa4SEwAeEkme6gU1M2StQcBQsoI1I+vDzoMKvYWXROXt1xb0T7tsKPZTYAXAmmdov+9KYuEiAY5mT1NVzklRnmf8Azaifd7CgokirhFz0U3WyjRg1Hga5WEVyozcYSBpVXiUCtvw9FLJYPJQpKgoWUkyCOBGlcWncQ5BzLUTxM+PICpr6avt0WlKbdDYBdtl5i4FAyrgrDY/U6ZBf3aIbRlVBGYXsknMfLTrVM5gHGlDMJTxKTMjjWie4YQoJX/Ei8qEjnrXmKwbYExrS3mSuxjyo0D7aGwASpJ4i807+2Mx8X+0/pU53BoGgqvxDaZ0HhV+ZfsZWFP3EO7QR+BJUe6Ae+mXcUtdoCRyApzKOVcSKp5JexuOKCFYB1TbzbhJOVQNzyrXsJjEOoC0GZFx98axp5yn2N4Fs3SvKePI9441vDNxdmM0FJGtm5jnH36VKkceHDl/eh3dDaDjzYcdACiFmAIsCQLd16u21ZldAL/SnFPltCTVaJDjkC+pqOPU/cUlxWZVS2WBx/TzNU9si0e4FgTJj76/pRFgE3FRMK2EgGAmdBEqPKrvCpMX15cqp6RXbH66urqCFMY9qWxA3iisWS8M9vzCy/of9VZ9iMOR3Vtvtcw4OGbXxS5HgpJn/AIisfcUdKHmVtP5ocwy9JSOtV406pHMip7jWsX6aVCdHCDQbaD6fQ8naA5V1Qfdfc11atFeo0rElCRYARPDUm80Hb24lKlIQm6gSSBc3Ai1GTG6bSVZpcWQIla1G3cIHpVphdmNoMpSBN5gX767GXIpKkcKGNp2ZVhNhYl2MrSr8Vdket6vcN7O3D/FeSnmEJKj5mB6GtEbSByrl0rJIOmDOA3GwbcFSFOkcXFEj+lMJPiDRJhW0NpyoQlCfypSEjyAilMqTmGa4m9X/APhSCLCoot9EbMW3v3S9ysvMiWVGVJ/yyeX8h9NKk7EwDpSMraz/AKTHnFa0rZIGhNNqwChxreNuHsU2mACd3MQv8IT/AOpQ+kmnUbkk/wAR4DolM+pP0oycYWOFQ1gpOhH0qSyyIooomdx8L+IuOd6oH+0D51IVsFtlK/cNhCikpzCZuOZMnzq2SvjT6YIvf60N+rs2tAxg9gDslSQTHazXk873mq3fHA4ptoqw5BbA7aQmVpH5kmYKfCR8jhCANKXWOCC+bL5mC4LabvvEZ3FFJUkKvwJg34a1a70NKZeW0lQGQwTKlTKQeOlX+++485n8Km9ytpPHmpsc+afLkR1p/wB67nduVSpXeqay9LrZE/eytdxTicsLzlU2AvaOtWeEaLiArPcpmIGvLWqv3qRiFKRZKZCTrBiJ8yam7DeIRGUqSCR2TcX5cfnQ5NV0Fx23tk9nBJHxZj5x6VD23s5GRS0HKQJIGigOYq4lChmTfnN7/frUXaAltQgCUn5UC2pjPGMomibnsf8A0TJOvu0HzE/WrVtyEAC5Vc1G2M3kwjSeSED/AGinpAWeQt46U7KPCmv1OZdkpoR4n5VNwQKlDKM0cOvM1FZaCokwBMxx6Vf7LEgQMqOAHHqTRqMNk7BYWDmWcy/RPdVgk6dajFYSOp0HE1IZQdTry5dKHIqFtjtdXV1DDAH7X3owrafzOz/Sk/rWPKg627oitP8AbSoxh0//AJD/AMf71lIVXSxYMeTEuS/lsVnmyY5+ljrjB5252iozrQ4mp7D0fUcDSMbhxlzJEp9QeRpHxPgnjXKG1/oe8N43zHxlp/7KdWH611Sso6eQrq5+h+2a1TSxUDYO3EYpr3iJEGFJOqT9anm9dWRxxBVXoM1V7Q23hmf4j6En8oOZX9KZPpQ9jfaCymzTbjnVUIT6yr0oTLQZLoo3dxmdvKdUW8OFYNj9+MU5ZJQ0P5RJ/qVPyFPbk71uYfGIcdcWpCuw5mUTCVcQDYQYPnW8TXKiSi2j6Jy0kt1FTjQRINJXjwONGbQKmPraFR3GU1Fc2kKiLxhNDckbUWSXMGg8BTJ2eOBIquxu1UNXcWEzoLye4Cq9O96M0BDih+bLA9TNDc4+4RQk+i9XhCKYJg315UvAbdZcslYnkbHyNM707JVisOpDLqmndUKSopk/lURfKfSpKLq4k6eyPjtqss/xXEN8sygCe5Op8KzffTH4N6XGMxX+IhOVCwJvBvmnjF6E3cMtDykOJIcSohYVrI5nj38aVjzYAAdo6Dpr60B7dWHgqVnYFnszcTVlgEqTOUA+nrTeGbUkATapzDwHxKHiaWnO5aG4xSiJViShQUUFIVZfI8lSND30ztZ26R4yORqa/i2ikgrTHfQ7h0Fx1KE2ClR4cfSaY8PXK2uhfO/TSfZueBelLY6D5U43cmec0OYDH5Qn+Ux4aVf4VYUT4U0mpLYo1RbbPaEDOZj8I+pq/wAItarISAOZ0HdzqNsrAp1InpV02k8oFTpUDbsXhMME3JzKPE/TlUqkgUqgt2GiqR1dXhNe1RZk3tixM4hpH5W5/qUf+2Y6WrOnEA9/Pu58x11EGaKPaZjM+0HeScrfkkEjznsnlahfN+vlx52j4tRBnWurD0xS+iFMm2xiSDf7/WpuAfAOVV0qsRUXEJ4/f/n568aZQumE7QtJV0P4nCqSojWOPThXUS4dQKQSOFeVz5fhkG7TH4/irSVxAHZG3nsMlYZKRmgmRMRxHCo2O2ziHv4r7ihynKn+lMD0qA2vjRRuVu8nEuFThHu0RKOKydB0TzPhS6begj0NbC3LfxLRdRkQn8OeRn5kQDA68a8xe5eNb/6JWOaFJV6Tm9K2BMQEpEAQIFvAU8iqcDPI+fsThltmHELQf50lPzFJTX0OWARBAI63qrxm6eEdnNh25OpSnIfNMGooNF8jONh+0B7DthtaA8lNkyopUBymDI8KvmPaayf4jDqT/KUL+ZTUzGezDDK+BbrfQKCh/uBPrVFjfZW+LtPNr6LSpHqM1bbk+1/P0KuJeo38wah/EWg8M7ajfrlmob2KxBMqfSpJ0yFSbdxSKB9t7q4rCpzvNgIkDOlSSJOg1zeldhN53EAJUkLgQDJBtzN5oWRWtKguNpBiHAo/iJ6g/M1d4JgBAEd/GhnA7WQ6JSodRxE86IcC/CL6cI+t6SpqWxtO1oaxezAb6HpTbe28QwgpSqbQkqElJ4ETr41OXiBGnrVQ87c6a6USLcfhZTSemCu08LiHHFOurLqzEqOsDQRw7hVQpJz3BtR3IvbWoz+zkquR1q1kd3Iy4KqiCanFUlLZNzV+/shP4TUVezVCwvTOKeFfQDkx5X3sqlCpu7SM2KbH/q/4mud2eu9hS9hoUziW1qScoMKIiwUCknwmfCiOUH0wXCS9gvcBE850pbW0HErGVRBHr386snUNrGcOIkCT2h4zVLs8ZiVczNK504L7hsK5PYfbF3pWkALQD1Tb0opwe9LR+LMnvE/Ks5wqYqzw5oMZy+YWeKF9GkYba7LhhDiSeU38jepoNBuwMEWz70i5Fu40WMkHtJ400oyq2KSkuVIdGtKrxJr2qIj5y3uczYzEHm84P9xt10+E65ZGtVI+7+V/krjoalbdxAXiHlDRTjh8Cony0tw7KhxquW9FuPL5yOHUcbGur+ZoWmPOOCIHd4fp01BimECSBU3C4ExnXN9BxPU01hG+0TwkxWseWLk4LtdgskJKCm+n0XrKuyK6nGn0IASqZgHzuPnXUXzorQOPhMslaQCbB3bcfSXPgRokkTmPQcutL2Tj3ME+DpByqTzHH+xpeA3vxLYCZStIEAKSLAcAUxSNsbfbxCe2zkcGi0qkdxBAtXHTraOi7s2fZ2JQ6hK0EKSoSCPvWrBlFZB7P94gw57txUNL48Enn05VrWzMe04JbcQsfyqB+RphK9ow9Fk2zT4YFJaVT2atUDsQMOK9SwDXuag32n7zfszHuGz++eBBI1Q3oo9CbgeJ4VVpE2zPvaTvD+1YjI2ZYZJSjktWil/QdL8aB3E1OJphxE0vN3sYjobwr6m1ZkmD92POiXZ+9LoTBbSR+aSPoao28KBdf9P606oFXQDhWHGPcjcZP8petbzuK+FtAH5iVGe7Slq2sTqm/QxNUzaoiKd99ztTC8NjrZjzp2XDe2U/jCh8vOrLDbQbXxHQUL5jTC0ibWPMRQp+FX5WEj4h+6D5LIVoa8XghQbhNqrR+KfvlV7gtvSOHh+mtJTxOPaGoZFLplirBDlTa8AOVPM7USdakjEg0KvqFshDZgPCpez8FltUlvECnkq5EVaRVkppFXmxcEXFTHZTz4nlVRsnCqdXlT4ngB1rQMNs8JSA3aBoePWaawY03b6E/EZeOl2Tm4UkHjoRTzKIJIqA24U6276scKuZIvTU00IJbJAM1U72Y/3GDfdBgpbVBkDtHspudLkVag1nvtl2tkwiWkn+KsA9QkFUcjeLcYjjWMMbmhi9GKPuxf6RxPDvnuuNIqdsbA5v3q9NEj74CoGFwinXAIIQDdUGOt+PAT0FFRWoABAygWHdTc/M4+hW3/LAKWPl63pf5+hCffOnGl7OwoJv8IuruH1OnjTrWDKjzJ+71IxSEhOQaaqPM/oKHxh4LE5Sdyf+WXcvG5Ukqiv8L/0gPOhSio6kzYV1P5ByryuA8ybt/wDZ3UmlRmgrq6urpnLFMVIUspVIJB5ixrq6tp0UaX7M9pPLMLdcUOSlqI8ia1BFdXV0c/aAz7HU61gntFcJ2liZJMKSBJmB7tFhyFz511dSuTokOwcqTghZR4866uoUe0bfRHeN6ea0rq6gZviGsXwiXOH3wqQn4T98K6up3H8H7Cs+2QUK7RpwmurquPRGN0lZjSva6sELzZyyUCSTrrVrhFGNTXldXOyds6OPotWTapuH1rq6hRCBJuA8r9tcRmOT3aTlk5ZveNJrRgNa6urrfkj9kcbP/cZ7i/4ZqHsdXaHcfnXldVx+BmENYp9X7RGZURpJjyoR30GZQzXgGJvGmnLQV1dTWFLX2RjJ8LBMilpFdXU6IMexFmxFpHCqBxRrq6vO/i39xfY9F+Ff2P1Gsx511dXVyTos/9k="/>
          <p:cNvSpPr>
            <a:spLocks noChangeAspect="1" noChangeArrowheads="1"/>
          </p:cNvSpPr>
          <p:nvPr/>
        </p:nvSpPr>
        <p:spPr bwMode="auto">
          <a:xfrm>
            <a:off x="152400" y="-2317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 xmlns:p14="http://schemas.microsoft.com/office/powerpoint/2010/main" val="2086511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51520" y="1904638"/>
            <a:ext cx="8424936" cy="707886"/>
          </a:xfrm>
          <a:prstGeom prst="rect">
            <a:avLst/>
          </a:prstGeom>
        </p:spPr>
        <p:txBody>
          <a:bodyPr wrap="square">
            <a:spAutoFit/>
          </a:bodyPr>
          <a:lstStyle/>
          <a:p>
            <a:pPr algn="just"/>
            <a:r>
              <a:rPr lang="es-MX" sz="2000" b="1" i="1" dirty="0">
                <a:solidFill>
                  <a:srgbClr val="00B050"/>
                </a:solidFill>
              </a:rPr>
              <a:t>Momento 1. Revisar los compromisos, los avances, los pendientes en el desarrollo de la Ruta de Mejora y el logro de la normalidad mínima.</a:t>
            </a:r>
            <a:endParaRPr lang="es-ES" sz="2000" b="1" i="1" dirty="0">
              <a:solidFill>
                <a:srgbClr val="00B050"/>
              </a:solidFill>
            </a:endParaRPr>
          </a:p>
        </p:txBody>
      </p:sp>
      <p:sp>
        <p:nvSpPr>
          <p:cNvPr id="4" name="3 CuadroTexto"/>
          <p:cNvSpPr txBox="1"/>
          <p:nvPr/>
        </p:nvSpPr>
        <p:spPr>
          <a:xfrm>
            <a:off x="251520" y="2852936"/>
            <a:ext cx="8424936" cy="3477875"/>
          </a:xfrm>
          <a:prstGeom prst="rect">
            <a:avLst/>
          </a:prstGeom>
          <a:noFill/>
        </p:spPr>
        <p:txBody>
          <a:bodyPr wrap="square" rtlCol="0">
            <a:spAutoFit/>
          </a:bodyPr>
          <a:lstStyle/>
          <a:p>
            <a:pPr algn="just"/>
            <a:r>
              <a:rPr lang="es-MX" sz="2000" b="1" dirty="0" smtClean="0"/>
              <a:t>5.- El director de la escuela, lea los apuntes realizados en el </a:t>
            </a:r>
            <a:r>
              <a:rPr lang="es-MX" sz="2000" b="1" i="1" dirty="0" smtClean="0"/>
              <a:t>Cuaderno de bitácora </a:t>
            </a:r>
            <a:r>
              <a:rPr lang="es-MX" sz="2000" b="1" dirty="0" smtClean="0"/>
              <a:t>del CTE correspondientes a la sesión anterior.</a:t>
            </a:r>
          </a:p>
          <a:p>
            <a:pPr algn="just"/>
            <a:endParaRPr lang="es-MX" sz="2000" b="1" dirty="0" smtClean="0"/>
          </a:p>
          <a:p>
            <a:pPr algn="just"/>
            <a:endParaRPr lang="es-MX" sz="2000" b="1" dirty="0"/>
          </a:p>
          <a:p>
            <a:pPr algn="just"/>
            <a:endParaRPr lang="es-MX" sz="2000" b="1" dirty="0" smtClean="0"/>
          </a:p>
          <a:p>
            <a:pPr algn="just"/>
            <a:endParaRPr lang="es-MX" sz="2000" b="1" dirty="0"/>
          </a:p>
          <a:p>
            <a:pPr algn="just"/>
            <a:endParaRPr lang="es-MX" sz="2000" b="1" dirty="0" smtClean="0"/>
          </a:p>
          <a:p>
            <a:pPr algn="just"/>
            <a:endParaRPr lang="es-MX" sz="2000" b="1" dirty="0"/>
          </a:p>
          <a:p>
            <a:pPr algn="just"/>
            <a:r>
              <a:rPr lang="es-MX" sz="2000" b="1" dirty="0" smtClean="0"/>
              <a:t>6.- Revisen los compromisos establecidos en la segunda sesión ordinaria del CTE relativos al desarrollo de la Ruta de Mejora y el logro de la normalidad mínima en la operación de la escuela.</a:t>
            </a:r>
          </a:p>
        </p:txBody>
      </p:sp>
      <p:pic>
        <p:nvPicPr>
          <p:cNvPr id="1026" name="Picture 2" descr="https://encrypted-tbn0.gstatic.com/images?q=tbn:ANd9GcRTvXCGbfvt1vHEzyxYUIuV0Z4VzvogiT5azmal3HWLi0J46Soq"/>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66785" y="3645024"/>
            <a:ext cx="2619375" cy="15841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28" name="Picture 4" descr="https://encrypted-tbn3.gstatic.com/images?q=tbn:ANd9GcSojzqltPr9bO2n6xWBakHxqH-L-U6TX88RTGT9RxUNBQgDhknETQ"/>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b="8961"/>
          <a:stretch/>
        </p:blipFill>
        <p:spPr bwMode="auto">
          <a:xfrm>
            <a:off x="3396352" y="968696"/>
            <a:ext cx="2160239" cy="104057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36883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200" t="43286" r="6324" b="45984"/>
          <a:stretch/>
        </p:blipFill>
        <p:spPr bwMode="auto">
          <a:xfrm>
            <a:off x="251520" y="260648"/>
            <a:ext cx="8496944" cy="7200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251520" y="1268760"/>
            <a:ext cx="8496944" cy="1323439"/>
          </a:xfrm>
          <a:prstGeom prst="rect">
            <a:avLst/>
          </a:prstGeom>
          <a:noFill/>
        </p:spPr>
        <p:txBody>
          <a:bodyPr wrap="square" rtlCol="0">
            <a:spAutoFit/>
          </a:bodyPr>
          <a:lstStyle/>
          <a:p>
            <a:pPr algn="just"/>
            <a:r>
              <a:rPr lang="es-MX" sz="2000" b="1" dirty="0" smtClean="0"/>
              <a:t>De acuerdo a las características del colectivo organicen la participación en torno de:</a:t>
            </a:r>
          </a:p>
          <a:p>
            <a:endParaRPr lang="es-MX" sz="2000" b="1" dirty="0"/>
          </a:p>
          <a:p>
            <a:endParaRPr lang="es-MX" sz="2000" b="1" dirty="0" smtClean="0"/>
          </a:p>
        </p:txBody>
      </p:sp>
      <p:sp>
        <p:nvSpPr>
          <p:cNvPr id="5" name="4 CuadroTexto"/>
          <p:cNvSpPr txBox="1"/>
          <p:nvPr/>
        </p:nvSpPr>
        <p:spPr>
          <a:xfrm>
            <a:off x="3527884" y="2420887"/>
            <a:ext cx="5220580" cy="3170099"/>
          </a:xfrm>
          <a:prstGeom prst="rect">
            <a:avLst/>
          </a:prstGeom>
          <a:noFill/>
        </p:spPr>
        <p:txBody>
          <a:bodyPr wrap="square" rtlCol="0">
            <a:spAutoFit/>
          </a:bodyPr>
          <a:lstStyle/>
          <a:p>
            <a:pPr marL="285750" indent="-285750">
              <a:buFont typeface="Courier New" pitchFamily="49" charset="0"/>
              <a:buChar char="o"/>
            </a:pPr>
            <a:r>
              <a:rPr lang="es-MX" sz="2000" b="1" dirty="0" smtClean="0"/>
              <a:t>Los compromisos asumidos en la sesión anterior.</a:t>
            </a:r>
          </a:p>
          <a:p>
            <a:pPr marL="285750" indent="-285750">
              <a:buFont typeface="Courier New" pitchFamily="49" charset="0"/>
              <a:buChar char="o"/>
            </a:pPr>
            <a:endParaRPr lang="es-MX" sz="2000" b="1" dirty="0"/>
          </a:p>
          <a:p>
            <a:pPr marL="285750" indent="-285750">
              <a:buFont typeface="Courier New" pitchFamily="49" charset="0"/>
              <a:buChar char="o"/>
            </a:pPr>
            <a:r>
              <a:rPr lang="es-MX" sz="2000" b="1" dirty="0" smtClean="0"/>
              <a:t>Las acciones que han realizado.</a:t>
            </a:r>
          </a:p>
          <a:p>
            <a:pPr marL="285750" indent="-285750">
              <a:buFont typeface="Courier New" pitchFamily="49" charset="0"/>
              <a:buChar char="o"/>
            </a:pPr>
            <a:endParaRPr lang="es-MX" sz="2000" b="1" dirty="0"/>
          </a:p>
          <a:p>
            <a:pPr marL="285750" indent="-285750">
              <a:buFont typeface="Courier New" pitchFamily="49" charset="0"/>
              <a:buChar char="o"/>
            </a:pPr>
            <a:r>
              <a:rPr lang="es-MX" sz="2000" b="1" dirty="0" smtClean="0"/>
              <a:t>Los avances y/o dificultades encontradas en el aprendizaje.</a:t>
            </a:r>
          </a:p>
          <a:p>
            <a:pPr marL="285750" indent="-285750">
              <a:buFont typeface="Courier New" pitchFamily="49" charset="0"/>
              <a:buChar char="o"/>
            </a:pPr>
            <a:endParaRPr lang="es-MX" sz="2000" b="1" dirty="0"/>
          </a:p>
          <a:p>
            <a:pPr marL="285750" indent="-285750">
              <a:buFont typeface="Courier New" pitchFamily="49" charset="0"/>
              <a:buChar char="o"/>
            </a:pPr>
            <a:r>
              <a:rPr lang="es-MX" sz="2000" b="1" dirty="0" smtClean="0"/>
              <a:t>La manera en que se puede verificar objetivamente los avances.</a:t>
            </a:r>
            <a:endParaRPr lang="es-ES" sz="2000" b="1" dirty="0"/>
          </a:p>
        </p:txBody>
      </p:sp>
      <p:sp>
        <p:nvSpPr>
          <p:cNvPr id="6" name="AutoShape 2" descr="data:image/jpeg;base64,/9j/4AAQSkZJRgABAQAAAQABAAD/2wCEAAkGBxQTEhUUExQWFBUXGCAaGBgYGR4bGBodGh8eGxwYGhweHCggGBwnHR0hITEhJSorLi4uHSAzODMsNygtMCsBCgoKDg0OGxAQGiwkICQ0NC8sNCwvLCwsNC80Nyw0LCw0LCwsLCwsLDQsLCw0LCwsLCwsLCwsLCwsLCwsLCwsLP/AABEIAL8BCAMBIgACEQEDEQH/xAAbAAABBQEBAAAAAAAAAAAAAAAGAQIDBAUAB//EAEoQAAIBAgQDBQQGBgcGBgMAAAECEQMhAAQSMQVBUQYTImFxMoGRoSNCscHR8BRSYnKC4QcVM1NzsvEWJIOSotJDk7PCw9Njo8T/xAAZAQACAwEAAAAAAAAAAAAAAAADBAABAgX/xAAvEQACAgEEAAQFBAIDAQAAAAAAAQIRAwQSITETIkFRFDJhkfCBobHRccEzUuEF/9oADAMBAAIRAxEAPwD2nDKlQDfDK9WNt8VWbeb4Szajb5Y9hYY75Y6ln5qskeyiNPXWXBt0GgX88WwxxkU1/wB4U8zTe/kGQ7+8/PGsBgLyzrs04pC6sIT7sdhpGM75e5KRk8Q7RpSdqZVyygEkaQt9hJYH5YzqvbNBAhTPWqq/cZ/NsV+Pr/vY6EU/QwXP4YtL+Zwxjg5q7/PuEahFK13z+cCf7Wki1IH0qT9i/mcRHtVVJ/sAB6ufsp4uL8vmMTIcE8FMwpRT6M8dpanKkpP8f/bhf9oK/LLzblrn/JjTBxIL4i08fyiPIv8Aqv3/ALMb+vMxyy5H8FQ/cMOPGM1ype7un+9hjZnEiefn9+NeBH8r+ivF+i/f+wcXimfbaisf4YH25jFgZ3iH9ynwQf8A9WN5D/L/AFw5cTwIk8X6L9/7MFs1nSP7EjzXuvvrthKS54/WI8m7qPiqnBAWthynpGJ4ECeM/ZA9UyOdP11/81h9lPDafDc9zqAf8Zj/APGMEwOFTFeDAnjy9l9kYScMzMXrkfxE/cMUcvl6lPNqKlRmvIIZoMqRBUmDfBWdsD3GasZula0J/wBVQrjGXGlHg3jyuTp10/RexvCcdiPphdWFKKHzhRhnLCrcE4lFCz67YZfz+WF1eX5+/C67jFkEKmOfywoXbHK/lthwY4nJB2HK3XEbMbYU4kJOLtFNWTY7EdJuXPHY6EZKStAmqK9f2j5/diNsKpn82xG4vOOU3uk2NJUqI1EV6fmrj/KcaerGRTH01K0e39gxrRjfojEuzi3LDWGO88JUbF0UDvHD/vCfuj7SMTBPLGf2oJ/SKcbkJA/4l8aqC95w7p+n+exrJ1H/AB/tmSc+y1CzR3bOEVjt4WAYnpI1mSSIUeeGZbitUjxaVllv3TkIDTVyxuJlpQLvq5nFv+t0DlCrCFdpMaSEZUaL9W38jhlHjwMHu3AMEEj6jRpcxJUG8aomDE4ZAX9SHL8QzTHxUlFwpUKxKEggF2mCNcGAD4STiVs5X7wnTUKrUAtSa66yrkCPF4BI3ubdBInGm5UxYvrh/YWm+mSIPiIBgbW3GJ63FGWkagCf2ioZY6AGdVnVFxLdNxzxCipTzGaZkGl0BQayaYENpUmJG5OoTcDoIvMqZsqwJaQo0sAgBJQFpUkGQ8qo26nfEOe47USmzlFiXCAatRWkzKWggQxhYG99jtiTL8bcd0GAOoqCQGuGKqSCSJAJMvEHSfCAQwhRr8KSoE+mu0mJF4/ahmEzIsTaPPF4fn888Y/Ds/Vd9MCASDYzAH9pqnTGvwBYmQx+qY2dP2YpljgeeOjHAY4YyUOJwgGOwoxCCDA12nUCtRYnTBVif2aVRXPyPzwQZiuER3bZQWPMwLnHjnaDjFXOVA1SAqyKaAWUGJvzJgT6Ypw3qjUJ7XZ6xluJ0ajlEq03cXKqwLWtMTOLgXHjPDKDIwZCVZTII3H8vI77Xx6NwDjxqaadW1QjwsAdFSN9PRo3X1IkTCuXA48o3GdhDpx0euEWfzfCrhY0KMNAwowoOLIIRhwwjHCqcVzRRxGI9XXEmI2H4YtFnK0MPh8cdhq3IPmPz547Dmn+Vg8nYwbfk4T8cOGEnryxzRgq1GirS89Q/wCn+WNLfGVnB9Nlrf8AiMP/ANbnGqowVLyoxLs44TDhhMQyDHaCj/vVBjtob4h0acaiiMZPbNoNMj+7q/8Ax42yL+hw7pumXk+WP6lE5eg7aWVGYE2Ikg+Fm3Fh4lPvXyxWXM5RSAqINJmRS0qvsqXkqAAZHiG/LYxfy2Vis9QsCxUKOUKCTeSQTeJEbAcsUqPBaAYtq1DSFYM8hrgqxiJM/OG3vhkCWaOepAwFIM7aCCS5UbRJPjVj5G+xhg45SkoFcwB4Qm06tIIHsk6DYwRziDEa0stqRu9RtIZlGsEklWVqgadROjUtrAKYiMOydPJIZUpLgNOstqC6lVpYmR4mWec87Ysg6pxpFIim7zqKlF1TpMOfDJEG3KbxIBxs0yCARcEfEH+WM3K0cq5KoqE2JhJHWCYiZYnTv4iYvix/WlELMkKJ3Vo0rEv7PsCR4/ZEi+KIXKNIKsKIAGwER6dMSYyaXaCixhCznkAjcwpG4AuHB32M4TNdoaaAEBiCAbgjw6WcsIUzCoTeAY32mqZRr47GWvHaZEhakQWkoVBVQCXGqJWDuN+U4eOLL3ndlKgMhSxU6AWjSNWxJkCAZBN8VRDRwowhwoxCGN2rzrUcsxVQxY6L7ANYmPl78ed5DhZYhQC1iYsBYgXJ6z774OuJdoso4qUWJcQQ0Ry3YEsPZN9QsCN7Yw+B1hIvYhoJABYHSaZA5BlDHyiOWKlJxi6NQjclY3LcFqTDRTQHkQWPkLQg3vc+Q3xYzsUO7IMw4KF1kAwZEzuVmDa03Ox1i/zxl8ZqLUoOjDxOGVEMByyzBE7CQDq2gi9xhVZJt8jLxxSCvKZoVEV12I57g8wehFwfTEykCR9uAfhHaKr3bFEkFyQsTGv6SNWoT7fuxYHa2oGWRT0ubHSYPPfWdI8yD6YG8bsxQZFvz+b46cVcrmxUXUthBBB3B5g9L/diYNBO07T9gxiiqJgccMRh+se7Ch+cjFUyDzhrDDUtz3+WHtiUQr0x4h1keX3/AC/DC4jy7HUJJN/t+3njsO4FwweTsecJjscb45gwVs1/aZf/ABTH/lVcaeMvNtD5f/Fj406g+/GqcFXSBy7GAH/XDdM3P24fq3xV4jnVpU3qP7KiT18gPM7YtW2Qwu2JUCizEAaipk8mUn/2Yfw7j9GqQoYh2GzAi+5AOxOAniGcqZip3jm52G4QWsBt09TiOjknfUFBJUS0W0jkCSbkjkDP3uY3sNONpI9EXIN+kCtrED6oQSRpi77nxX6co54z/wDZRe77sOFQinrAX2u7FO+9ge7vvvGKnYPMPFSmSdKwVH6syCB8PS2DAA4ZTtWAap0ZK8CSQTfqAoE79Pq+LbnG8Egz0uECDNR2bSg1GJBpszKRaNztB2HOTjQX1t1xhcf4q6MKSeElVOrnLsUVVsQLi7Qd/fipSpWyJW6ROKGWoVJaoNcWUkFriC5CjW0xcmdzETjsplsvVhRVLkC664bT4YUrAOjwjlfmTJnJp8JQbly25IZln10sNXq0nzxFnsrGkyWE+E7Oh5aSIPKOvU4X+I+gbwHQS1+D02Ci4AIMgsCQAqxIIiVRR7vM4X+pKEt9H7Uz4m+srKQPFAEOwgQL+Qiv2ZzrVUbU2rSRDHeCNj5+Zv1xr3wdStWgElTor0uH01mEUSCv8JiVvysLbY6lkaY0wijT7PhFp3jFnnjgcQodOAnjnbxabslGn3kSpfVadvDG4HWRgwzbxTcgwQjEG1oBvjx/hXBKuYGoaVXmzHf90AXM+mCQ2JNzfBiW58QXJrcLpU6qB1nbSVkeFoAIJAkm3W+IuI5HR9NTJDoS8gi+7EOCQCpkmdxLbza3k+DVMsWcuroR44BEQbGLyAJkyPfFrzqCCDsRHxtGEZyqdxdoejG4+ZUyrmOKs9PvFQJpWbka4DKakXhAQBBM6pW1xM1EUqlULRbWjKdRBJ2N/E0sLtcSCdQPI4weG1HpsNDGmuoo0AW0yoLKB41LAk8wGsRjYbjqU5K0SXkrKkd2TqNwQdUTf2et+eCSxtcRRiORPmTIOG5dWUkFgNbAKrFQNHg+qRI8PPlGLlLKJpstvedrXkydufTDeGqe6QncqCYtJa5+ZxJlR4feftwvKXYeK4NPs4+mrUSbVAHG3tLCt8V0/DBNpwE1s8aEVlUuU+qOYaFImOVm/h88YTcazNViTVbewUlVHkAD8ySepxajasE4typHqijznC6MC/Z/tMpp6a9QB1sWOzDqSBAI5z64JqTggFSCDcEGQR9+ByTRhqiQYSMdq88LjBRHT32wuOUeL89MLh3T/KzGTsgO3lhTjgNuf53/AJ4TljnDBSz48VE9Ky/MMv341jjL4gICHpVpfE1EH341sEXyoxLsjJttgV/pBzKjLhCZd3Gkc/D4j7v5YLDjB7Sdn6eaCkko6yFYXseRHMT02+ONwavkpAJwek1RtK2IuZtAOxjz3HXBbk6WgBQAASRM3YkxP8X4DHUsq9Npqga3EF1Mo+mT4QTKmJJUjrBMThe+aVaCqlzThivtBS8+Ek+yhiStmFjIIK230HTVWyH+j1GGXBZI1BX1HczqXSfQKG5e31uSkHeRgc4Lx6jTpAHvCWZmMU2uGPhFx+rA+GLadqaP93WP8K/eww5vj7oV8Ofs/szcZo3tAuenU4CONZtszmstoV1RZIJAhlV6bEkTKg6VjntIF8aXFe0itRqLSp1NbIQurQFk2uRUnGRlM/Udl7xRTPdmmkR7TQQTc81AHnJ+sFAcmT2aCY8Mu2n9jYNRuWkjV8F2M9W1A/DyOKvFqsBJ9nVf/laPnGG5MAtI1qR/aBhTAZiP2BLCLyx6QMJxPiAEoqszbyCAoKkEKx3ud4BgDa+ASVOhiNyQ7sfxgirUo1EKsWsx8gIRjsSReQdyRsMGQfHnfDF05d6rENWNTUBJAc0n2E7EhNI8gNzJxs0u1VRlkU6dxPtNzv8Aq4PHNBKnxXAv4E5vyqwqnHTfAivaPNG8Uo5Qjn3e2Jwjdpa43NEf8Nv/ALca8bH7/s/6NfB5Pp9wf7cdpqlWq9BG00kJUgfXInVqP6ouNPrMyIrdjuMP3i0Z1UzIAMeEwTI5wYNvP44vaWsz5iozFZchvCIUiOQk9L3Jxp9muEu1ak7BdHt+0NVhKGNyZ0n03iYJpyi8fIvGMo5A5zKFhE+EyGF7ggiAQZF+eMqrT0VAiqVTRIltRa4B3MqFEeuvyxrZgGCFaGixImPOLTgfq5kirpclnVTq53qaCoXSigeyTEWDLMm+EIp0x2VJme9Qhnm3jY/9RI+UHFHhTjSV5qxn+Lxe7f5YvV3BqvYiYPiBHIDny8OM+gYLlTPIm9oJEb+Jpnba3v6eN3FM5WReZr6hFl8yBRDtAAW/SB/LFiiIAH8xJufmcYuXYuiUwxlCWaBcqpJVCbaSbG8bY1UA1T41aJgtvvuASpPO045s402dOErSJFoPWZkDaKYF2CyxMkEKTYREEwTJ5RitxbhDAq4UBSPGqeypGzTAsRvYXA64ucBXTR0hjqDaQIlAqwrEzBDag2x+sCQcS9os7pRUETVmZ5KI1e8yF956YjtOkSLvkGzTV/YIbSeUbxsen55b7nYnPFahognu2khf1GFzHQESSOokbmcWqAzE7GBcbg3m/pFvTE/ZPMr+nIWkHSVAtBcavMHTpk7dJxa5TNZVxyenAkgcsOMYaDhWbC7FxFFwfz6Y7CILjljsOaf5WDydkeG7DaMKL9ccf5Y5owU+JHwL/i0f/Wp41zjJ4l7C/wCJS+VVD92NSMFj8oOXYgG+IarKJYmANyTAAGJisYHu26A5OrM2gjSL2I38sExpSkl7lN0my3n69B6TKayKInUHUFYuCPMb9PngTzlbXkxmAq1HNOGcAr4LhyAQWFp8J2n1wGmOl8eg5vOd1TyVejQVlKoGYgASQqICR7Jk2PnGOjPRbKpgMWq3J2gcfMjwj9IWWiNLahe1yKDaR+9GNY8Dr/3gI/eX7qIwMcZyAoV6tITpRiFn9XdfkQMGfY7Od5Tp+IsQjBhMgaSNJFhEqR5fDA9Rpo4sanEYxa7JObiyoOztY71APRm/7cVuJcNSkGFXMU1HMM7TzOwE+/BdnawpIzkSFBMAGT+yALkk2jzwFcZzlP8ATKCyDSotT1MQDqLstSrUaBDSInlblgGmxPK2+qN5tTKCq+zTydep+jmnTlq4BCh5lQS2h6k3ChIa9zEXOM3hlOm809bU2QeMmkxUEEAywrHmfaaJwVdoKuWy9AuILFSEUOfpCdg8GXTneQBI5wcX+jvKllzVR4cOAviE6iAzPPKDqGGVp04NgPiJKSSJ6nZVWEM4I3ICkAnqQXN9vhiwnZunAmo5t+qny1IcM7F1S1GGJbTpuxLG6iRJO388b4T78c6U2nVjabMI9mKG5LE85WkT/wClhmY4LlqYEozMTAUKmokX/VAEDmSB7yBjfImNh+fX34Bs12mDFagBUnUCpBlF1CFCyoao0TJmNJ2tOsSlN8FSnt9RA1FXqLURVIawchgVsYFoseUdMO/rKFFOm6yFOjSDrhVJgsSQPCsTubXBk4Ga1ZndnYyzGbfAD3Y0ezFJmzdFUIUlmEkSACjyY5mJibTG4tjq/BpRtvn2EPjG5Ul+oW8azrU1BQw0FmAAZgi+0QCQLSN97DA2vF6erToZgzeJnIJJaBqYXFug5C20YMOO9nmNGstBlUVFGvUCWmnBXS0zBj2TYSSIkz5mBIxnBpYSi77Lz6mcWq6N7iWVQOAFVdS7KCASDziwEHnirTpEEnnEAbdPCsbem5PPEa5wlKc6nZdYYweoKXAj2fsOEoVK5LPTohxT5E+zbcLKktBNxNgbdZF7IU+0SUd87XTN7JZNaaEnnJaTaeflA67wMcaq+LQ2q2rSSY8iGPsmfPptvilnc+VQI5ps1WgX+jYnSGBAkEdL7zba2NHK8P1UKmYdtNFUaAN6tja/srqMTubxyJU8Oblz6jfiQUeCThmfYKGUApUbwqfCfEYBmOe8G9z7m9rP/CewjUpHKW0nf+GMTdl+zpq0hXd5dpCFxrNMKQVZdvESD5QYjec3tZRqB1o3ZmA1KXVgbiFVVVQFLCZaWteBEk+GudA/iajuaMf9IMA9W+V4PwE4LP6PMofHWenYkBGIOoEli48gBoHrONTI9nqeXpUy9OnUIg1iyqb86ikiRpJPP2Z5gYIdAvbAc3l4NeI5IWYv1OHE4bYfjh4wsyhi747CgXH5/wBMdhnA3TMTK6/nphZ93rhABvOFj8/fhGw5V4iDoPlDfBgfuxquYxkcWYdzUJtCHf0wDduO0zVqho0nIpISrEG1QjcnqoNh13vbDOnwvLwgOWajyw9r8dyynS2YohpiC6yD6TjO7ZupydQkghgADuD4hjyhRbyxey3FG/R6mXJJUvTKi/hs5aOQui2/ax0VotkotP1FviLTRWGDLjrt/VOURSQXZEtc2VyAI+tqUW3tgNfBh2Z4Xop6qh1G5CknQsyCQpsGIkFokj1Ms6rIoJSYLTY3JtIxe1GYNWv3pGk1FBI3AZQEZQws3iU7Exsb2EnYrOCnmQswKilPKVllk7ciI6kYg4wHJACRSpLul1U1JebbAgAiLXmxMYoZIAOlvrr8yJ918RrxMFP2LfkzWen121utJCpae8KmSNNMhgLG0tpA352Nxjy0sSWY+0zFm9WMnbzODnIZND3m7oGKIXYv4RAYhm8QBaRvHhBGBjjfHQtP9Dy8CmntVFN2kzp1DcDYmb2HK6mjmoXFIZ1GPck2yXIdmXZO8ZqNCmNy7BSAeccv4owXLpyuQbuqpZCpVCxUnXUJUXUBSwduXIRvfHlIX8/ji1T4hUSk1OSaZOrTJADfrgcyBNusHcAhjI5SQLGoxZ6L2Q/8UCw8P2Rt6YJPd+fuwL9kK0mp5hW+OqPz64JtX5+7HDyfMdIye0vEP0eiXF3Y6UkW1EEyfQAn3Ac8eZvJksSSTJJ3JNycel9peFnMUiosysGWZiRIg9JBPvg484zCGmYcaCOR/wBcdf8A+ds2P3ObrN+5exd4JwR6pLElacGXI5jkL38ztY43ez/BGp1aNdSG7sk1UF3CsrqtSnH9orAza+4uRGJuy3EVqUxTUR3aKAZ9q0Ejp4h8x5xMUpZSn33fOtR0ZaaqZ8IcsoVbSoBAuYviePOU5J8IJ4MFBNdhtTdWAZTK/I48VzKw7jo7DboxGC9u2aatQWpSIiWs6N1NRJG8bqZFuQjA/wBosrVFR67oFp1DrV1OqmQbzqgRJ3kC+D6dq3yC1EXXRQyFcg2BYtbSOZ2UD3mPf5YPchRFBFUkk7sygtLc7LLeQtYAC0YBeB1adF9bQQqll38Tn2VBg3PiPopxqZLP1dAlQ8h76iCe8ZC1tJj2TFzuOmF9XBuX8/5C6WaUf4NHj3DKbPSp06KmrULGFARmlYJY2/ev+qRzvN2y4ki0KeVpjTEa1ggqqeyDIvLDVPkDzxf7Kdye8qVHp99Vcjuy4JVVJAUAmTNzMCQRa2BjtkmnOVALABQBJMDSLC9h5csE00OUmZ1E+G0VclxqvTXRTqsi9BB36SLe7HcOrt+kUnhqjiqpiZZjqBiTJJP44oAYIeyPAqtV1rCQiMCGmJZSDAlSD+RIw5PaotiUN0mkHfEkfunJDWQmzgCwmNIsRyvPri/SHhE7wJ/PxwPce4wyUCjgIzsEkgxBksCouPADsYIMg4pf17mGYhKtElblQhMA9fpbY5ObHKVUdKLrsM2AO++F5csCP9c5iJJpb/3bbj/i+/CrxnM/rUx/w2/+zC/w8jW5BYN+mFwMZPjNYuoJp3IB8J5kbeP8cLguPG49mZNM3gPsjHE2+6cIm1h+eeI6zBQSxgDcnaMc4YAL+kricslAchrYzaTYLHWBPvG2AtGGNztwS9fvtJVGGkSbnTa4+rIuB03jbA8j+f56Y7mmWyCQlmW5lgH8+XP44IOG8KapljpWGaoG1kQsKCPUi7CdrnHdn+CLVpB58RYjqFFxOnnBEjVKzuCBBLs5V7qmNNN6gURpSC0bWBI1emK1Gq5UY92b0+m7lLo83ZtvsvN/LrjbyvEq2gUykLszMfbWAAukQQY8JM7Rabl+VyyFhoUJqY6YAMAsSBymB9hGCJuFUDZqSEftKD9v24k87yqq/wBkhgWJ3fYzgGdYh4SkFJFPSoIUqi6mUzJktW3v7JnFfi3Y5a6rUy8UtahjRf2fEJgfqGDEbA7RGNnK5BTl11JrpspfSsrUBclpUqQbqQIB5YWvxGjTrhlZylRdZKgd3F4Y8wBzgWlZ3MjUnHpltJgblFqrNMNUMORp7sGDqCyVCkaVtH1QAI+rgbz2X7utUSIiowA8tRg+doPv88GvDM6O/eoW0rU1MdWkDTJZZPIqGOx6+UWeMcCpV6i1W2AOtRP0gg6bqQQQefMWwPHm2S56C5MTlHjsAIwlWwnl+AxazNMLUdBsrsovNlYgX525898VKpBYLz6c72A85uMdV1ts5ib3UbnZpyDZmU6XBKsykw1MrqKkSBqIAwRuuoHVJ5eIlut7k4yOB0NBUc9LSepJUx8o92NuPyPz5Y5yafKH5Jrh/QiFFRsBfoPzfEf6JTt9GkTbwj8MWycIN7AYtOjNAjWdwtNg7KSZhRFiCSBzAvFuWGLLEaiWgALJJgD6ovYc488NfxBBO1NQPeJJ8uVvLzxdyyCMAbY2kuypUXTyN/zHr/PBN2N4qULZZvZqBjStIV4JIj6wO8dQeuKOYyw0wfWR5bHGWjmm4Zd0ZXSL7HUvrcR5i2LhKnZU1aoIO1PCVFSi6otPWjFgqx4lIkAcvaH4YznpIiEhRYE2ETGDDtLSNWjSqIFP0oKwZ8NRQIJ2k1DM9IxjVOBVyCCmmQbh0NzzHixM85uSTfBjCoJN+pZ4fmKK0B4gKYF3cBEM8zNpJv7x1E5OZVWdzGoBzuSCY5ajJF5AkGwtyxZpcBYr3YrUmA8MGrLLNj4VQgG+5N5viHi3AMyHprHfa2JbT4U5l1adWlQIg23jcDGK57NblXJayvCNaCoAAZBCNpZWEyAWC8xN/Ob4NKfEKa0RUJFNOhgQeawPrAyIHPbAJWzdRtyygW0qSmmLEGDq8oJi2K6yCqLqc30KzmL3MSTB5mB1JtONQy1aZJ4r5E7ZZupmXaqqFaVFQoJMFpaJjrJkLyF7TGBdQR1Hofz7+WDzP8MdspoGkPOs3sdzpmNwIE2mOWBJsk601qFSKbeyfvI3APL+Yw1ppqfDYpqIuHRBl8w6HUrEH4z5Ec8EHBOMGqxWppUgSI+t1H2H34GmeN7et+dvXBD2Ry866nUhQfS59NwMFzRSBYpNhLklHeJ++v247D8ov0ifvL9ox2FkHZuZjNCmAW9wHtMegBP55xgfqu9Q6qhH7KL7K/8AcfP4AXm9xKkBVbmdt+XQdMVSYG+32DC2HGoq/ULOVlfOU0KkVNOjnqjTvve3PAZmMtl2ZnGmmPqqGiI+sRJgn9UWHnixxzinfNC/2amRyk/rfDb39cVstnaiOGVjINp8Sj+Eypw+tNNxTToW+IhGVNWFuU4TQy9LUXqKrRqOswZtphRadpF/PHcU4shpslIlmYFdUEBQbFpMGb2A574E85xKrU1S8BmDEKqKCyn2vCog9SN+eKozDBll3IJEyYEEgbgAz7+WBS0c1cm7DQ1mN1FIIstmER/EWSFlYQkSTE2ESFkQZnV5Y0q+fSpFOkXJqeAeCPbtrJIEaRJ92MQUh1c+jMfdAxHSWWVgXGlpDamBkTYX2k79V6bhhNJB8mO2ei5uqjsqgA92S0XlSBpDKIuACwtMWxDm9NTLNUbxkampsDFtVhIgEWEzINiZxg5PiutlFZjTf6lYRpPKKgPsno/kQeht9tNRIpq/gZRrQBTbVIYyLS6qvQ+L3VUewdO6KD8AGYJFAU0UASGJW4hvCuhogMsgiLgdcWjm2DihXpPTLDSG1CGIEkArHT6vyxX7KcUWkXnvaxcItOBqYlZAWY2YFYY28MkxiTtD2ibvVy9ak1KlqVqkMDUIB1KUIstwD1gEeHBIYN647KnmcH5jF7Y5fL/RlSiuGCsqtfSBsVHMACJgjkcC1WuoYMiBOUiJA5Da17zJ6bHB12opZIZPRl6gkEOiB3YG8GQSbwdztjzvVcrFxYRvPu3M4PGNRpgpTuVqgz4ZWV3psolWn7DIj1Ee7G/p/lgX7L5d0Ka5Fz4ZmBpNyPqmenImcFZXnywvGkqQadt2xgTHKvIjph+nzwndcsXZigAEKUBm6qQIHNfjyONPL1QMMzHDg0kHxK7iTsTqIuOvOcUQtSn4WAkkkcxFzE9RgXDGlaXJsnMyIPS9sZTVIJB2k/O8fGcI9e17X+y+LGVyGohqm1oU9RME+V9sVwuWX30GfAO5GVy1N6lN31klVcEwzO6gw0+FSDHIgdBjaz1EFgSCTNm0awB0ImPecCHC6mmtSk21gH3+ED/mIwW8TydV2Hdwy6YKl2UC+40qZP4Yjnva9AMobSQoyvqAq+ejuwvqQx1D3HFLj9VUIcq7hhp0q3hlZMldQAtux2C/F2SzC0NQrV6QkiE1EkbyLnUQbGI3nriLUlfW9npkwhNwVEX97gnzAXpjPyuyRVmPxrLMhV3TR3ok3mHG4J5kiL3uG8sL2fKu9TnCryIPiLA/JR8ThuZdaeugqsyGCokKqPEqUIXV6i8yepxBks6tJxJEm2ksATPITztjLQWLaVMKFH5j8j/XAr2zzng0qAVJXU4MqANRUdJJmY2EdbbeW4ujzqSrTAE6qi6VN4gMCQW8sOqZpGDSKSrMt3rhCfMIFZ5/eCnGsUZKV0ZySTjTZ5zRpM9l2HtGJ0jr52G2DjheRWlTVVMjck/WJ5+Vot5DGJRFIO6L3ftyNBlCGMqFLAEkAhYjce/F7K5vut4FPcwPZPNvTr8cHyZpOVNUBhhSjceTeyi+NP3h9ox2Fyh8ac/ELjblhcXExIs8UT6VvX7sBvHOI94WpghUR9NSTGsgA6LbCSJ67RfBH2tzRVytMw7He3hXm8deQ3v6YDaihRUHLQGHlYqP8nzwPclwGjC+WZeqSx3liZ9T57DC4Rd29fuGFj82x2cbuKORkVTYk4jZZJ/Ppiz3Q7sMQSWEgg2EiQYxBGx5/by+/GYZYzuvQ3PFLHTfqbWSWnXMVGCBZaZAupWACeZmZ3tzxo8VFIVFNJh41YkKZWVZb/vSx5zYdMCjpPUXxJw2uwcA87EgXIgkA+8fb70s2k2ptPgdw6vdJJrk3HkggRMWnafPywRt+jvR0F17tgAdTCRAEaiTIaALm9h0wNVaulWNvCpMHYwJjBvk8lNRKIJ7qjuoAAquoGp3tca2BAH1laZEYSx493qOZcm30Mjsrkya5rVZUpB0usEd6ph5nYKdERIBJNjjN/pIP+9KP/wj/O/8sF/EClN6rPdShZ52VGSASdlBNEieXh64804vnmzOYqViQUVVUEA3AkagC2xIJ6wR0OH8TUHfohDKnNV6sokYkyzQymTuBv1t9+IabXIjY+XrO+OzBIUnpf4X+7Dkmpwa90JxThNX6MIcpm11K0nTN2gxA3vER54I02B/0vgGrJ7HOUBI5Eg7kTvYX9MHGQA7qn+4v+UY46pLg62Tl2P57Y5V8rYeFw7RO2JZmgYqIFeoACPGxgSxv4mMXJuZtiQPRp0RVY981SQsDVSUj6t7EiLk3JmABYb/AGamoavd6l11JaqIskAhUMkan68heB4SZO3r0v0QoHRWRlISRNiBEcrGfdgmPCnJbip5nt49Ad4RSyQoN3lamC48apTbWI5LPMddJkiRyxm53PU1qRQaqaQ3NTRqa9yIQFRHW/pjLx0Y6C02P15EHqZ+nAb8R7P1FaUU1aTXVk9ocxqEzvcMPgMZb8IJaDRJeJOpGJiwkSPNduuNzs32upLl6dKqWaqsrCidSrENJIAsQDJ3BjBTwviC101qCBJUhhBB8wCRtB3O+EJYUnXQ/HNKr7B3gXAaWpkrA69Md1YKFO5sfETBE7WMTBONHtKi06Jq01RKgKhTps0kDSQsahpmOQ3tGJ86sKxAhqTaUbyYKwEbkSwEWkoOuBvtvxxT3aISwU6mgggsVICzHIEkkdRvjWzikjG7m2yjw7M0aTl8yO8UzJZdZk3B07GT4drTyAMLnu2jRpy9NaKxEkDUOsAeEcusX9wtXqlzLQT5CAPTEeHMGl2x8/LFc+p3S8nCLGczTVZ7x3qXmGYkTcTBtzIxX04XDgpI9kn0GGVtiK+aQikcx8saXC8yfYJt9Uk7eR6+R93TGW2FDEbGPTl/PAs+BZY19guDM8Ur+4a8CzOl6dJrAsO7+IJTz6jyEcr9jB4Nq10WWArVxqGkb6+RI2tznyjHY5cPY6WSrtBl2r4WHraxRp1CUuTGq0xEgjmb25YD+I5Uh2Q0xR1UxZdPVr2tOPUOKU7KRFrfn4YBu1Z01Kdt6dT5aY+04FJ1JoJjfCBWtkGW6+IH7RzI36bT6DES0mi4jyNv80HGll+IBrNCkdTYz9+La7W26g4PHV5capmXpMWR2jLqn6FZ3DaSP3SVj5YqUKSuVDtoW/isIMGN8aGZH0bTycn3s9v82MwARaDH3YNpbluXQDV1BxfZazOWUexUpuP3gD+GJ+G5JZDNVRSNgjAn3kja/TpfrJVzaoiExdfsE77b2xZ7OVT+lJBOkBlPpoZidrAkAx0UHniZMk3BpsqEIKaaRM+WQ270kXEeAg+Xsc8a/CO0aUIGYeTqaGCli6kKbxJ1hhcwAdXuxezNQllVSBILFxeAIEDlJJ3O18A3G6uqvU3sdN5JtbmbdemBaWO+VBNTNxjZqdre0f6S2mkSqCzLBBfSSV1HYgEyAs3uTtGHlx4K3mkX9GxEBifJmSynYoZ90fjhvPBRwtL85Qrgm5Zk3+cFVmGo8tvw+7HVELSsHoSBtNuu/rGLvD1nXMHwry/f2xLWgf6WwstU4rYkNPSRk97ZQltRnbTYWMATz/lbbHoPCjNGl/hjb0wAES6tB0lTB5brt8d4i+PRODD6Cl+6Pj+fswrkfAaifR16x+TiLO02NN1UQxU6eRmDF/XFnRPp6fjzwvd7SPlgW41tJuF8RoU6C/SIg3KMQChMeAiZlbL5xgK43VFSrWdC2lriViRpAmCJvHODjS7RqtM0yNSvVqqlvmdt9I0/6Yymp/SOCSwkb3tpHlg8storHjpg9T2Hp0wv52xNRyrFQeRE+yT/AJQY98YeuSYgxuOqxPXcg46vxOP3OX8LlukhmWib8yB/1LP2Y28jxDuHKrUalqiBTBIJJi6hSJ2E+eMqjkCCCxAhgYBM2aY5CDHnz2xHxsQZ/YO3lPzwlJrNm8rHFGWHD5kFT1KjhhUbMMGMkd3UUGwWDpQSLYrV+DJUACpUUiwgFTHT6S0Y2H4pSp6Vq1VV5Kyf2W0lj0EjcwMaJQxfCfiTTu2MNRaqkefZzhD02AhvFcCEmPOKlh5mMZ9VIYqQZG8/kgj0wUcTrzUZotrKtI5JKi3ITf8AmcD2brCo7MNtgRsQLT6Y6+nyTl8zOZnhCPSKwxcylL6Oo4JBBGxItadj0J9MVDi7lJ7msByRvmp/DF6z/j/VFaP/AJP0ZUdRMARhpxO1EljHxhjH/KDhwyh5x84H3n5YrHqccYK3yayafJLI2lwXuAsJy4tbMD19tvx+eOxHwpIzFC/11Hl7Q2+OFwjabbXqOyTSSfoewZlZU/d5XwD9sKM90ecOOu4Hwwe4we0fBHrlDTKjSSSD6crYFlg21JExSS4Z5PQoGpJU3Cr6HeRPIx9hwxsuean3j7+eDCl2KzC+GUAUWKsQCfMQRtedMk47/ZbOD9UxtqKmfgR88HhqJQ4q0Zngxz5umDWXX6CpaIDMAQRsJG99xirlMozSNhqMmOpmB1tglzPZ/MBaqtTEstoYGfCReSIv/riPhvZnM1G0EaKdmdtSk7AaRfna23WdiOGZpya4bCTxRainykYefryrKvMb8zANrbLyjn6bu4u5CSgZUErqCnSWJjQGA0+yGm/KIvbbzPZSuDCUpHXUnI2PtTOGHhOeq5ZMq1DQvfGozmojCXJNlDWUaiYG5jbG8b4MZESdjSVp05Hhc1FB6FSGC7Wnxnflip2toAZgkWBpqzfqyTUEn9Wyi+1sWuO9lc0lWn+jKTTRVK+NRDAktILCZ3J56jjS4pwTMVXZhT0nughBdfaBqyJm48Qg/ZgalKEt8fUJ5ZR2SAYVF5mOoPL8cTZGoDUsQfA2x9D92CPJ9icyVJaEaBpGoG99QmdpC2Nj5RiyOyGZtNNBvJVhBkRsdjfz9Tg+XU7ouNC+LTqE1JSBBajhoXUPCLKJ2J3seuLmXy5kVapA0kMA5BW17idIFpgb88bNLsdnFMqqezB8Q6g2vHXGjw/sMxh8zLG0KGsPfaPRQI6nAXkqNJftyG2pytv9L4A6rmtbqPDs3iGzSVNgYMfH1OPROAD/AHej+4DtvjBzHYvMSmhEgap8Q5xHmdt/PBXwnhtSnRpoyjUqgGCIt0wvl5SpBotXyx9ttsd+fzOLH6K3T5jHHKt+r8x+OAbZezNXH3BjtfRlaFT+7robftSJJ9SPjjLzZio3oD9o/wDbgt47wupUoOii8qRcfUZXHP8AZxhZvgVc1SwQkaFA8S7hnn63mMFint6ImlLsxcsIRRzCgRPS2JFYExI+MYhfs1mtTkUSPG310EiTB9vphp7LZo70Z/jp/wDdh9aKLV71+fqKPWyXGz8+wtbOLIWdR8uRHU7e7e2IcxlRVr0kkKDdif1QZb5W9SMT0ezWaB/sTsfrpYwYPt9cbuW7P12FZSka6cKSymGBkc+pmeUYFOCwzWzn/wBNxyeNje/gG+1Cse+FOoSK1VV7sAFWYKJMnYipG1vEPTHo9RgNROwBmL239+AzgfA86+YpNmU8FFTpvTj0hDcloJJF432wUcfytf8AR37lT3hgAhgpEsASDqEECT7sCzptxijWNqnJgfVRjTa51MCTFxqa5jyk4wFwVcK4HnYVGoCJ0hjUWQAJuATPS3w54iznZDM6Q6oPFugZZTpzAPu288dPBkjF0/UQzY3JWvQGycXMmfo64/8Axn5hvwxc/wBmM3/c/wDWn/dizk+zWaVav0UakgeJOjfteeN6qSeJpP2/kxpU1lTf1/go5F/E14sOfm2H5hgLz959wFzi8vYnNv4tCAREFhPXlONPJ/0eVJHeVUUfsKWM++APW+EYYIvzSl+g9PUyi9sY39TB7OZZ6uZpaRCioPM+GGYmNhA+Yx2PT+C8FpZZNNMb3LG7H1P3eWOxKSfBlybqz//Z"/>
          <p:cNvSpPr>
            <a:spLocks noChangeAspect="1" noChangeArrowheads="1"/>
          </p:cNvSpPr>
          <p:nvPr/>
        </p:nvSpPr>
        <p:spPr bwMode="auto">
          <a:xfrm>
            <a:off x="0" y="-1106488"/>
            <a:ext cx="2514600" cy="1819276"/>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4" descr="data:image/jpeg;base64,/9j/4AAQSkZJRgABAQAAAQABAAD/2wCEAAkGBxQTEhUUExQWFBUXGCAaGBgYGR4bGBodGh8eGxwYGhweHCggGBwnHR0hITEhJSorLi4uHSAzODMsNygtMCsBCgoKDg0OGxAQGiwkICQ0NC8sNCwvLCwsNC80Nyw0LCw0LCwsLCwsLDQsLCw0LCwsLCwsLCwsLCwsLCwsLCwsLP/AABEIAL8BCAMBIgACEQEDEQH/xAAbAAABBQEBAAAAAAAAAAAAAAAGAQIDBAUAB//EAEoQAAIBAgQDBQQGBgcGBgMAAAECEQMhAAQSMQVBUQYTImFxMoGRoSNCscHR8BRSYnKC4QcVM1NzsvEWJIOSotJDk7PCw9Njo8T/xAAZAQACAwEAAAAAAAAAAAAAAAADBAABAgX/xAAvEQACAgEEAAQFBAIDAQAAAAAAAQIRAwQSITETIkFRFDJhkfCBobHRccEzUuEF/9oADAMBAAIRAxEAPwD2nDKlQDfDK9WNt8VWbeb4Szajb5Y9hYY75Y6ln5qskeyiNPXWXBt0GgX88WwxxkU1/wB4U8zTe/kGQ7+8/PGsBgLyzrs04pC6sIT7sdhpGM75e5KRk8Q7RpSdqZVyygEkaQt9hJYH5YzqvbNBAhTPWqq/cZ/NsV+Pr/vY6EU/QwXP4YtL+Zwxjg5q7/PuEahFK13z+cCf7Wki1IH0qT9i/mcRHtVVJ/sAB6ufsp4uL8vmMTIcE8FMwpRT6M8dpanKkpP8f/bhf9oK/LLzblrn/JjTBxIL4i08fyiPIv8Aqv3/ALMb+vMxyy5H8FQ/cMOPGM1ype7un+9hjZnEiefn9+NeBH8r+ivF+i/f+wcXimfbaisf4YH25jFgZ3iH9ynwQf8A9WN5D/L/AFw5cTwIk8X6L9/7MFs1nSP7EjzXuvvrthKS54/WI8m7qPiqnBAWthynpGJ4ECeM/ZA9UyOdP11/81h9lPDafDc9zqAf8Zj/APGMEwOFTFeDAnjy9l9kYScMzMXrkfxE/cMUcvl6lPNqKlRmvIIZoMqRBUmDfBWdsD3GasZula0J/wBVQrjGXGlHg3jyuTp10/RexvCcdiPphdWFKKHzhRhnLCrcE4lFCz67YZfz+WF1eX5+/C67jFkEKmOfywoXbHK/lthwY4nJB2HK3XEbMbYU4kJOLtFNWTY7EdJuXPHY6EZKStAmqK9f2j5/diNsKpn82xG4vOOU3uk2NJUqI1EV6fmrj/KcaerGRTH01K0e39gxrRjfojEuzi3LDWGO88JUbF0UDvHD/vCfuj7SMTBPLGf2oJ/SKcbkJA/4l8aqC95w7p+n+exrJ1H/AB/tmSc+y1CzR3bOEVjt4WAYnpI1mSSIUeeGZbitUjxaVllv3TkIDTVyxuJlpQLvq5nFv+t0DlCrCFdpMaSEZUaL9W38jhlHjwMHu3AMEEj6jRpcxJUG8aomDE4ZAX9SHL8QzTHxUlFwpUKxKEggF2mCNcGAD4STiVs5X7wnTUKrUAtSa66yrkCPF4BI3ubdBInGm5UxYvrh/YWm+mSIPiIBgbW3GJ63FGWkagCf2ioZY6AGdVnVFxLdNxzxCipTzGaZkGl0BQayaYENpUmJG5OoTcDoIvMqZsqwJaQo0sAgBJQFpUkGQ8qo26nfEOe47USmzlFiXCAatRWkzKWggQxhYG99jtiTL8bcd0GAOoqCQGuGKqSCSJAJMvEHSfCAQwhRr8KSoE+mu0mJF4/ahmEzIsTaPPF4fn888Y/Ds/Vd9MCASDYzAH9pqnTGvwBYmQx+qY2dP2YpljgeeOjHAY4YyUOJwgGOwoxCCDA12nUCtRYnTBVif2aVRXPyPzwQZiuER3bZQWPMwLnHjnaDjFXOVA1SAqyKaAWUGJvzJgT6Ypw3qjUJ7XZ6xluJ0ajlEq03cXKqwLWtMTOLgXHjPDKDIwZCVZTII3H8vI77Xx6NwDjxqaadW1QjwsAdFSN9PRo3X1IkTCuXA48o3GdhDpx0euEWfzfCrhY0KMNAwowoOLIIRhwwjHCqcVzRRxGI9XXEmI2H4YtFnK0MPh8cdhq3IPmPz547Dmn+Vg8nYwbfk4T8cOGEnryxzRgq1GirS89Q/wCn+WNLfGVnB9Nlrf8AiMP/ANbnGqowVLyoxLs44TDhhMQyDHaCj/vVBjtob4h0acaiiMZPbNoNMj+7q/8Ax42yL+hw7pumXk+WP6lE5eg7aWVGYE2Ikg+Fm3Fh4lPvXyxWXM5RSAqINJmRS0qvsqXkqAAZHiG/LYxfy2Vis9QsCxUKOUKCTeSQTeJEbAcsUqPBaAYtq1DSFYM8hrgqxiJM/OG3vhkCWaOepAwFIM7aCCS5UbRJPjVj5G+xhg45SkoFcwB4Qm06tIIHsk6DYwRziDEa0stqRu9RtIZlGsEklWVqgadROjUtrAKYiMOydPJIZUpLgNOstqC6lVpYmR4mWec87Ysg6pxpFIim7zqKlF1TpMOfDJEG3KbxIBxs0yCARcEfEH+WM3K0cq5KoqE2JhJHWCYiZYnTv4iYvix/WlELMkKJ3Vo0rEv7PsCR4/ZEi+KIXKNIKsKIAGwER6dMSYyaXaCixhCznkAjcwpG4AuHB32M4TNdoaaAEBiCAbgjw6WcsIUzCoTeAY32mqZRr47GWvHaZEhakQWkoVBVQCXGqJWDuN+U4eOLL3ndlKgMhSxU6AWjSNWxJkCAZBN8VRDRwowhwoxCGN2rzrUcsxVQxY6L7ANYmPl78ed5DhZYhQC1iYsBYgXJ6z774OuJdoso4qUWJcQQ0Ry3YEsPZN9QsCN7Yw+B1hIvYhoJABYHSaZA5BlDHyiOWKlJxi6NQjclY3LcFqTDRTQHkQWPkLQg3vc+Q3xYzsUO7IMw4KF1kAwZEzuVmDa03Ox1i/zxl8ZqLUoOjDxOGVEMByyzBE7CQDq2gi9xhVZJt8jLxxSCvKZoVEV12I57g8wehFwfTEykCR9uAfhHaKr3bFEkFyQsTGv6SNWoT7fuxYHa2oGWRT0ubHSYPPfWdI8yD6YG8bsxQZFvz+b46cVcrmxUXUthBBB3B5g9L/diYNBO07T9gxiiqJgccMRh+se7Ch+cjFUyDzhrDDUtz3+WHtiUQr0x4h1keX3/AC/DC4jy7HUJJN/t+3njsO4FwweTsecJjscb45gwVs1/aZf/ABTH/lVcaeMvNtD5f/Fj406g+/GqcFXSBy7GAH/XDdM3P24fq3xV4jnVpU3qP7KiT18gPM7YtW2Qwu2JUCizEAaipk8mUn/2Yfw7j9GqQoYh2GzAi+5AOxOAniGcqZip3jm52G4QWsBt09TiOjknfUFBJUS0W0jkCSbkjkDP3uY3sNONpI9EXIN+kCtrED6oQSRpi77nxX6co54z/wDZRe77sOFQinrAX2u7FO+9ge7vvvGKnYPMPFSmSdKwVH6syCB8PS2DAA4ZTtWAap0ZK8CSQTfqAoE79Pq+LbnG8Egz0uECDNR2bSg1GJBpszKRaNztB2HOTjQX1t1xhcf4q6MKSeElVOrnLsUVVsQLi7Qd/fipSpWyJW6ROKGWoVJaoNcWUkFriC5CjW0xcmdzETjsplsvVhRVLkC664bT4YUrAOjwjlfmTJnJp8JQbly25IZln10sNXq0nzxFnsrGkyWE+E7Oh5aSIPKOvU4X+I+gbwHQS1+D02Ci4AIMgsCQAqxIIiVRR7vM4X+pKEt9H7Uz4m+srKQPFAEOwgQL+Qiv2ZzrVUbU2rSRDHeCNj5+Zv1xr3wdStWgElTor0uH01mEUSCv8JiVvysLbY6lkaY0wijT7PhFp3jFnnjgcQodOAnjnbxabslGn3kSpfVadvDG4HWRgwzbxTcgwQjEG1oBvjx/hXBKuYGoaVXmzHf90AXM+mCQ2JNzfBiW58QXJrcLpU6qB1nbSVkeFoAIJAkm3W+IuI5HR9NTJDoS8gi+7EOCQCpkmdxLbza3k+DVMsWcuroR44BEQbGLyAJkyPfFrzqCCDsRHxtGEZyqdxdoejG4+ZUyrmOKs9PvFQJpWbka4DKakXhAQBBM6pW1xM1EUqlULRbWjKdRBJ2N/E0sLtcSCdQPI4weG1HpsNDGmuoo0AW0yoLKB41LAk8wGsRjYbjqU5K0SXkrKkd2TqNwQdUTf2et+eCSxtcRRiORPmTIOG5dWUkFgNbAKrFQNHg+qRI8PPlGLlLKJpstvedrXkydufTDeGqe6QncqCYtJa5+ZxJlR4feftwvKXYeK4NPs4+mrUSbVAHG3tLCt8V0/DBNpwE1s8aEVlUuU+qOYaFImOVm/h88YTcazNViTVbewUlVHkAD8ySepxajasE4typHqijznC6MC/Z/tMpp6a9QB1sWOzDqSBAI5z64JqTggFSCDcEGQR9+ByTRhqiQYSMdq88LjBRHT32wuOUeL89MLh3T/KzGTsgO3lhTjgNuf53/AJ4TljnDBSz48VE9Ky/MMv341jjL4gICHpVpfE1EH341sEXyoxLsjJttgV/pBzKjLhCZd3Gkc/D4j7v5YLDjB7Sdn6eaCkko6yFYXseRHMT02+ONwavkpAJwek1RtK2IuZtAOxjz3HXBbk6WgBQAASRM3YkxP8X4DHUsq9Npqga3EF1Mo+mT4QTKmJJUjrBMThe+aVaCqlzThivtBS8+Ek+yhiStmFjIIK230HTVWyH+j1GGXBZI1BX1HczqXSfQKG5e31uSkHeRgc4Lx6jTpAHvCWZmMU2uGPhFx+rA+GLadqaP93WP8K/eww5vj7oV8Ofs/szcZo3tAuenU4CONZtszmstoV1RZIJAhlV6bEkTKg6VjntIF8aXFe0itRqLSp1NbIQurQFk2uRUnGRlM/Udl7xRTPdmmkR7TQQTc81AHnJ+sFAcmT2aCY8Mu2n9jYNRuWkjV8F2M9W1A/DyOKvFqsBJ9nVf/laPnGG5MAtI1qR/aBhTAZiP2BLCLyx6QMJxPiAEoqszbyCAoKkEKx3ud4BgDa+ASVOhiNyQ7sfxgirUo1EKsWsx8gIRjsSReQdyRsMGQfHnfDF05d6rENWNTUBJAc0n2E7EhNI8gNzJxs0u1VRlkU6dxPtNzv8Aq4PHNBKnxXAv4E5vyqwqnHTfAivaPNG8Uo5Qjn3e2Jwjdpa43NEf8Nv/ALca8bH7/s/6NfB5Pp9wf7cdpqlWq9BG00kJUgfXInVqP6ouNPrMyIrdjuMP3i0Z1UzIAMeEwTI5wYNvP44vaWsz5iozFZchvCIUiOQk9L3Jxp9muEu1ak7BdHt+0NVhKGNyZ0n03iYJpyi8fIvGMo5A5zKFhE+EyGF7ggiAQZF+eMqrT0VAiqVTRIltRa4B3MqFEeuvyxrZgGCFaGixImPOLTgfq5kirpclnVTq53qaCoXSigeyTEWDLMm+EIp0x2VJme9Qhnm3jY/9RI+UHFHhTjSV5qxn+Lxe7f5YvV3BqvYiYPiBHIDny8OM+gYLlTPIm9oJEb+Jpnba3v6eN3FM5WReZr6hFl8yBRDtAAW/SB/LFiiIAH8xJufmcYuXYuiUwxlCWaBcqpJVCbaSbG8bY1UA1T41aJgtvvuASpPO045s402dOErSJFoPWZkDaKYF2CyxMkEKTYREEwTJ5RitxbhDAq4UBSPGqeypGzTAsRvYXA64ucBXTR0hjqDaQIlAqwrEzBDag2x+sCQcS9os7pRUETVmZ5KI1e8yF956YjtOkSLvkGzTV/YIbSeUbxsen55b7nYnPFahognu2khf1GFzHQESSOokbmcWqAzE7GBcbg3m/pFvTE/ZPMr+nIWkHSVAtBcavMHTpk7dJxa5TNZVxyenAkgcsOMYaDhWbC7FxFFwfz6Y7CILjljsOaf5WDydkeG7DaMKL9ccf5Y5owU+JHwL/i0f/Wp41zjJ4l7C/wCJS+VVD92NSMFj8oOXYgG+IarKJYmANyTAAGJisYHu26A5OrM2gjSL2I38sExpSkl7lN0my3n69B6TKayKInUHUFYuCPMb9PngTzlbXkxmAq1HNOGcAr4LhyAQWFp8J2n1wGmOl8eg5vOd1TyVejQVlKoGYgASQqICR7Jk2PnGOjPRbKpgMWq3J2gcfMjwj9IWWiNLahe1yKDaR+9GNY8Dr/3gI/eX7qIwMcZyAoV6tITpRiFn9XdfkQMGfY7Od5Tp+IsQjBhMgaSNJFhEqR5fDA9Rpo4sanEYxa7JObiyoOztY71APRm/7cVuJcNSkGFXMU1HMM7TzOwE+/BdnawpIzkSFBMAGT+yALkk2jzwFcZzlP8ATKCyDSotT1MQDqLstSrUaBDSInlblgGmxPK2+qN5tTKCq+zTydep+jmnTlq4BCh5lQS2h6k3ChIa9zEXOM3hlOm809bU2QeMmkxUEEAywrHmfaaJwVdoKuWy9AuILFSEUOfpCdg8GXTneQBI5wcX+jvKllzVR4cOAviE6iAzPPKDqGGVp04NgPiJKSSJ6nZVWEM4I3ICkAnqQXN9vhiwnZunAmo5t+qny1IcM7F1S1GGJbTpuxLG6iRJO388b4T78c6U2nVjabMI9mKG5LE85WkT/wClhmY4LlqYEozMTAUKmokX/VAEDmSB7yBjfImNh+fX34Bs12mDFagBUnUCpBlF1CFCyoao0TJmNJ2tOsSlN8FSnt9RA1FXqLURVIawchgVsYFoseUdMO/rKFFOm6yFOjSDrhVJgsSQPCsTubXBk4Ga1ZndnYyzGbfAD3Y0ezFJmzdFUIUlmEkSACjyY5mJibTG4tjq/BpRtvn2EPjG5Ul+oW8azrU1BQw0FmAAZgi+0QCQLSN97DA2vF6erToZgzeJnIJJaBqYXFug5C20YMOO9nmNGstBlUVFGvUCWmnBXS0zBj2TYSSIkz5mBIxnBpYSi77Lz6mcWq6N7iWVQOAFVdS7KCASDziwEHnirTpEEnnEAbdPCsbem5PPEa5wlKc6nZdYYweoKXAj2fsOEoVK5LPTohxT5E+zbcLKktBNxNgbdZF7IU+0SUd87XTN7JZNaaEnnJaTaeflA67wMcaq+LQ2q2rSSY8iGPsmfPptvilnc+VQI5ps1WgX+jYnSGBAkEdL7zba2NHK8P1UKmYdtNFUaAN6tja/srqMTubxyJU8Oblz6jfiQUeCThmfYKGUApUbwqfCfEYBmOe8G9z7m9rP/CewjUpHKW0nf+GMTdl+zpq0hXd5dpCFxrNMKQVZdvESD5QYjec3tZRqB1o3ZmA1KXVgbiFVVVQFLCZaWteBEk+GudA/iajuaMf9IMA9W+V4PwE4LP6PMofHWenYkBGIOoEli48gBoHrONTI9nqeXpUy9OnUIg1iyqb86ikiRpJPP2Z5gYIdAvbAc3l4NeI5IWYv1OHE4bYfjh4wsyhi747CgXH5/wBMdhnA3TMTK6/nphZ93rhABvOFj8/fhGw5V4iDoPlDfBgfuxquYxkcWYdzUJtCHf0wDduO0zVqho0nIpISrEG1QjcnqoNh13vbDOnwvLwgOWajyw9r8dyynS2YohpiC6yD6TjO7ZupydQkghgADuD4hjyhRbyxey3FG/R6mXJJUvTKi/hs5aOQui2/ax0VotkotP1FviLTRWGDLjrt/VOURSQXZEtc2VyAI+tqUW3tgNfBh2Z4Xop6qh1G5CknQsyCQpsGIkFokj1Ms6rIoJSYLTY3JtIxe1GYNWv3pGk1FBI3AZQEZQws3iU7Exsb2EnYrOCnmQswKilPKVllk7ciI6kYg4wHJACRSpLul1U1JebbAgAiLXmxMYoZIAOlvrr8yJ918RrxMFP2LfkzWen121utJCpae8KmSNNMhgLG0tpA352Nxjy0sSWY+0zFm9WMnbzODnIZND3m7oGKIXYv4RAYhm8QBaRvHhBGBjjfHQtP9Dy8CmntVFN2kzp1DcDYmb2HK6mjmoXFIZ1GPck2yXIdmXZO8ZqNCmNy7BSAeccv4owXLpyuQbuqpZCpVCxUnXUJUXUBSwduXIRvfHlIX8/ji1T4hUSk1OSaZOrTJADfrgcyBNusHcAhjI5SQLGoxZ6L2Q/8UCw8P2Rt6YJPd+fuwL9kK0mp5hW+OqPz64JtX5+7HDyfMdIye0vEP0eiXF3Y6UkW1EEyfQAn3Ac8eZvJksSSTJJ3JNycel9peFnMUiosysGWZiRIg9JBPvg484zCGmYcaCOR/wBcdf8A+ds2P3ObrN+5exd4JwR6pLElacGXI5jkL38ztY43ez/BGp1aNdSG7sk1UF3CsrqtSnH9orAza+4uRGJuy3EVqUxTUR3aKAZ9q0Ejp4h8x5xMUpZSn33fOtR0ZaaqZ8IcsoVbSoBAuYviePOU5J8IJ4MFBNdhtTdWAZTK/I48VzKw7jo7DboxGC9u2aatQWpSIiWs6N1NRJG8bqZFuQjA/wBosrVFR67oFp1DrV1OqmQbzqgRJ3kC+D6dq3yC1EXXRQyFcg2BYtbSOZ2UD3mPf5YPchRFBFUkk7sygtLc7LLeQtYAC0YBeB1adF9bQQqll38Tn2VBg3PiPopxqZLP1dAlQ8h76iCe8ZC1tJj2TFzuOmF9XBuX8/5C6WaUf4NHj3DKbPSp06KmrULGFARmlYJY2/ev+qRzvN2y4ki0KeVpjTEa1ggqqeyDIvLDVPkDzxf7Kdye8qVHp99Vcjuy4JVVJAUAmTNzMCQRa2BjtkmnOVALABQBJMDSLC9h5csE00OUmZ1E+G0VclxqvTXRTqsi9BB36SLe7HcOrt+kUnhqjiqpiZZjqBiTJJP44oAYIeyPAqtV1rCQiMCGmJZSDAlSD+RIw5PaotiUN0mkHfEkfunJDWQmzgCwmNIsRyvPri/SHhE7wJ/PxwPce4wyUCjgIzsEkgxBksCouPADsYIMg4pf17mGYhKtElblQhMA9fpbY5ObHKVUdKLrsM2AO++F5csCP9c5iJJpb/3bbj/i+/CrxnM/rUx/w2/+zC/w8jW5BYN+mFwMZPjNYuoJp3IB8J5kbeP8cLguPG49mZNM3gPsjHE2+6cIm1h+eeI6zBQSxgDcnaMc4YAL+kricslAchrYzaTYLHWBPvG2AtGGNztwS9fvtJVGGkSbnTa4+rIuB03jbA8j+f56Y7mmWyCQlmW5lgH8+XP44IOG8KapljpWGaoG1kQsKCPUi7CdrnHdn+CLVpB58RYjqFFxOnnBEjVKzuCBBLs5V7qmNNN6gURpSC0bWBI1emK1Gq5UY92b0+m7lLo83ZtvsvN/LrjbyvEq2gUykLszMfbWAAukQQY8JM7Rabl+VyyFhoUJqY6YAMAsSBymB9hGCJuFUDZqSEftKD9v24k87yqq/wBkhgWJ3fYzgGdYh4SkFJFPSoIUqi6mUzJktW3v7JnFfi3Y5a6rUy8UtahjRf2fEJgfqGDEbA7RGNnK5BTl11JrpspfSsrUBclpUqQbqQIB5YWvxGjTrhlZylRdZKgd3F4Y8wBzgWlZ3MjUnHpltJgblFqrNMNUMORp7sGDqCyVCkaVtH1QAI+rgbz2X7utUSIiowA8tRg+doPv88GvDM6O/eoW0rU1MdWkDTJZZPIqGOx6+UWeMcCpV6i1W2AOtRP0gg6bqQQQefMWwPHm2S56C5MTlHjsAIwlWwnl+AxazNMLUdBsrsovNlYgX525898VKpBYLz6c72A85uMdV1ts5ib3UbnZpyDZmU6XBKsykw1MrqKkSBqIAwRuuoHVJ5eIlut7k4yOB0NBUc9LSepJUx8o92NuPyPz5Y5yafKH5Jrh/QiFFRsBfoPzfEf6JTt9GkTbwj8MWycIN7AYtOjNAjWdwtNg7KSZhRFiCSBzAvFuWGLLEaiWgALJJgD6ovYc488NfxBBO1NQPeJJ8uVvLzxdyyCMAbY2kuypUXTyN/zHr/PBN2N4qULZZvZqBjStIV4JIj6wO8dQeuKOYyw0wfWR5bHGWjmm4Zd0ZXSL7HUvrcR5i2LhKnZU1aoIO1PCVFSi6otPWjFgqx4lIkAcvaH4YznpIiEhRYE2ETGDDtLSNWjSqIFP0oKwZ8NRQIJ2k1DM9IxjVOBVyCCmmQbh0NzzHixM85uSTfBjCoJN+pZ4fmKK0B4gKYF3cBEM8zNpJv7x1E5OZVWdzGoBzuSCY5ajJF5AkGwtyxZpcBYr3YrUmA8MGrLLNj4VQgG+5N5viHi3AMyHprHfa2JbT4U5l1adWlQIg23jcDGK57NblXJayvCNaCoAAZBCNpZWEyAWC8xN/Ob4NKfEKa0RUJFNOhgQeawPrAyIHPbAJWzdRtyygW0qSmmLEGDq8oJi2K6yCqLqc30KzmL3MSTB5mB1JtONQy1aZJ4r5E7ZZupmXaqqFaVFQoJMFpaJjrJkLyF7TGBdQR1Hofz7+WDzP8MdspoGkPOs3sdzpmNwIE2mOWBJsk601qFSKbeyfvI3APL+Yw1ppqfDYpqIuHRBl8w6HUrEH4z5Ec8EHBOMGqxWppUgSI+t1H2H34GmeN7et+dvXBD2Ry866nUhQfS59NwMFzRSBYpNhLklHeJ++v247D8ov0ifvL9ox2FkHZuZjNCmAW9wHtMegBP55xgfqu9Q6qhH7KL7K/8AcfP4AXm9xKkBVbmdt+XQdMVSYG+32DC2HGoq/ULOVlfOU0KkVNOjnqjTvve3PAZmMtl2ZnGmmPqqGiI+sRJgn9UWHnixxzinfNC/2amRyk/rfDb39cVstnaiOGVjINp8Sj+Eypw+tNNxTToW+IhGVNWFuU4TQy9LUXqKrRqOswZtphRadpF/PHcU4shpslIlmYFdUEBQbFpMGb2A574E85xKrU1S8BmDEKqKCyn2vCog9SN+eKozDBll3IJEyYEEgbgAz7+WBS0c1cm7DQ1mN1FIIstmER/EWSFlYQkSTE2ESFkQZnV5Y0q+fSpFOkXJqeAeCPbtrJIEaRJ92MQUh1c+jMfdAxHSWWVgXGlpDamBkTYX2k79V6bhhNJB8mO2ei5uqjsqgA92S0XlSBpDKIuACwtMWxDm9NTLNUbxkampsDFtVhIgEWEzINiZxg5PiutlFZjTf6lYRpPKKgPsno/kQeht9tNRIpq/gZRrQBTbVIYyLS6qvQ+L3VUewdO6KD8AGYJFAU0UASGJW4hvCuhogMsgiLgdcWjm2DihXpPTLDSG1CGIEkArHT6vyxX7KcUWkXnvaxcItOBqYlZAWY2YFYY28MkxiTtD2ibvVy9ak1KlqVqkMDUIB1KUIstwD1gEeHBIYN647KnmcH5jF7Y5fL/RlSiuGCsqtfSBsVHMACJgjkcC1WuoYMiBOUiJA5Da17zJ6bHB12opZIZPRl6gkEOiB3YG8GQSbwdztjzvVcrFxYRvPu3M4PGNRpgpTuVqgz4ZWV3psolWn7DIj1Ee7G/p/lgX7L5d0Ka5Fz4ZmBpNyPqmenImcFZXnywvGkqQadt2xgTHKvIjph+nzwndcsXZigAEKUBm6qQIHNfjyONPL1QMMzHDg0kHxK7iTsTqIuOvOcUQtSn4WAkkkcxFzE9RgXDGlaXJsnMyIPS9sZTVIJB2k/O8fGcI9e17X+y+LGVyGohqm1oU9RME+V9sVwuWX30GfAO5GVy1N6lN31klVcEwzO6gw0+FSDHIgdBjaz1EFgSCTNm0awB0ImPecCHC6mmtSk21gH3+ED/mIwW8TydV2Hdwy6YKl2UC+40qZP4Yjnva9AMobSQoyvqAq+ejuwvqQx1D3HFLj9VUIcq7hhp0q3hlZMldQAtux2C/F2SzC0NQrV6QkiE1EkbyLnUQbGI3nriLUlfW9npkwhNwVEX97gnzAXpjPyuyRVmPxrLMhV3TR3ok3mHG4J5kiL3uG8sL2fKu9TnCryIPiLA/JR8ThuZdaeugqsyGCokKqPEqUIXV6i8yepxBks6tJxJEm2ksATPITztjLQWLaVMKFH5j8j/XAr2zzng0qAVJXU4MqANRUdJJmY2EdbbeW4ujzqSrTAE6qi6VN4gMCQW8sOqZpGDSKSrMt3rhCfMIFZ5/eCnGsUZKV0ZySTjTZ5zRpM9l2HtGJ0jr52G2DjheRWlTVVMjck/WJ5+Vot5DGJRFIO6L3ftyNBlCGMqFLAEkAhYjce/F7K5vut4FPcwPZPNvTr8cHyZpOVNUBhhSjceTeyi+NP3h9ox2Fyh8ac/ELjblhcXExIs8UT6VvX7sBvHOI94WpghUR9NSTGsgA6LbCSJ67RfBH2tzRVytMw7He3hXm8deQ3v6YDaihRUHLQGHlYqP8nzwPclwGjC+WZeqSx3liZ9T57DC4Rd29fuGFj82x2cbuKORkVTYk4jZZJ/Ppiz3Q7sMQSWEgg2EiQYxBGx5/by+/GYZYzuvQ3PFLHTfqbWSWnXMVGCBZaZAupWACeZmZ3tzxo8VFIVFNJh41YkKZWVZb/vSx5zYdMCjpPUXxJw2uwcA87EgXIgkA+8fb70s2k2ptPgdw6vdJJrk3HkggRMWnafPywRt+jvR0F17tgAdTCRAEaiTIaALm9h0wNVaulWNvCpMHYwJjBvk8lNRKIJ7qjuoAAquoGp3tca2BAH1laZEYSx493qOZcm30Mjsrkya5rVZUpB0usEd6ph5nYKdERIBJNjjN/pIP+9KP/wj/O/8sF/EClN6rPdShZ52VGSASdlBNEieXh64804vnmzOYqViQUVVUEA3AkagC2xIJ6wR0OH8TUHfohDKnNV6sokYkyzQymTuBv1t9+IabXIjY+XrO+OzBIUnpf4X+7Dkmpwa90JxThNX6MIcpm11K0nTN2gxA3vER54I02B/0vgGrJ7HOUBI5Eg7kTvYX9MHGQA7qn+4v+UY46pLg62Tl2P57Y5V8rYeFw7RO2JZmgYqIFeoACPGxgSxv4mMXJuZtiQPRp0RVY981SQsDVSUj6t7EiLk3JmABYb/AGamoavd6l11JaqIskAhUMkan68heB4SZO3r0v0QoHRWRlISRNiBEcrGfdgmPCnJbip5nt49Ad4RSyQoN3lamC48apTbWI5LPMddJkiRyxm53PU1qRQaqaQ3NTRqa9yIQFRHW/pjLx0Y6C02P15EHqZ+nAb8R7P1FaUU1aTXVk9ocxqEzvcMPgMZb8IJaDRJeJOpGJiwkSPNduuNzs32upLl6dKqWaqsrCidSrENJIAsQDJ3BjBTwviC101qCBJUhhBB8wCRtB3O+EJYUnXQ/HNKr7B3gXAaWpkrA69Md1YKFO5sfETBE7WMTBONHtKi06Jq01RKgKhTps0kDSQsahpmOQ3tGJ86sKxAhqTaUbyYKwEbkSwEWkoOuBvtvxxT3aISwU6mgggsVICzHIEkkdRvjWzikjG7m2yjw7M0aTl8yO8UzJZdZk3B07GT4drTyAMLnu2jRpy9NaKxEkDUOsAeEcusX9wtXqlzLQT5CAPTEeHMGl2x8/LFc+p3S8nCLGczTVZ7x3qXmGYkTcTBtzIxX04XDgpI9kn0GGVtiK+aQikcx8saXC8yfYJt9Uk7eR6+R93TGW2FDEbGPTl/PAs+BZY19guDM8Ur+4a8CzOl6dJrAsO7+IJTz6jyEcr9jB4Nq10WWArVxqGkb6+RI2tznyjHY5cPY6WSrtBl2r4WHraxRp1CUuTGq0xEgjmb25YD+I5Uh2Q0xR1UxZdPVr2tOPUOKU7KRFrfn4YBu1Z01Kdt6dT5aY+04FJ1JoJjfCBWtkGW6+IH7RzI36bT6DES0mi4jyNv80HGll+IBrNCkdTYz9+La7W26g4PHV5capmXpMWR2jLqn6FZ3DaSP3SVj5YqUKSuVDtoW/isIMGN8aGZH0bTycn3s9v82MwARaDH3YNpbluXQDV1BxfZazOWUexUpuP3gD+GJ+G5JZDNVRSNgjAn3kja/TpfrJVzaoiExdfsE77b2xZ7OVT+lJBOkBlPpoZidrAkAx0UHniZMk3BpsqEIKaaRM+WQ270kXEeAg+Xsc8a/CO0aUIGYeTqaGCli6kKbxJ1hhcwAdXuxezNQllVSBILFxeAIEDlJJ3O18A3G6uqvU3sdN5JtbmbdemBaWO+VBNTNxjZqdre0f6S2mkSqCzLBBfSSV1HYgEyAs3uTtGHlx4K3mkX9GxEBifJmSynYoZ90fjhvPBRwtL85Qrgm5Zk3+cFVmGo8tvw+7HVELSsHoSBtNuu/rGLvD1nXMHwry/f2xLWgf6WwstU4rYkNPSRk97ZQltRnbTYWMATz/lbbHoPCjNGl/hjb0wAES6tB0lTB5brt8d4i+PRODD6Cl+6Pj+fswrkfAaifR16x+TiLO02NN1UQxU6eRmDF/XFnRPp6fjzwvd7SPlgW41tJuF8RoU6C/SIg3KMQChMeAiZlbL5xgK43VFSrWdC2lriViRpAmCJvHODjS7RqtM0yNSvVqqlvmdt9I0/6Yymp/SOCSwkb3tpHlg8storHjpg9T2Hp0wv52xNRyrFQeRE+yT/AJQY98YeuSYgxuOqxPXcg46vxOP3OX8LlukhmWib8yB/1LP2Y28jxDuHKrUalqiBTBIJJi6hSJ2E+eMqjkCCCxAhgYBM2aY5CDHnz2xHxsQZ/YO3lPzwlJrNm8rHFGWHD5kFT1KjhhUbMMGMkd3UUGwWDpQSLYrV+DJUACpUUiwgFTHT6S0Y2H4pSp6Vq1VV5Kyf2W0lj0EjcwMaJQxfCfiTTu2MNRaqkefZzhD02AhvFcCEmPOKlh5mMZ9VIYqQZG8/kgj0wUcTrzUZotrKtI5JKi3ITf8AmcD2brCo7MNtgRsQLT6Y6+nyTl8zOZnhCPSKwxcylL6Oo4JBBGxItadj0J9MVDi7lJ7msByRvmp/DF6z/j/VFaP/AJP0ZUdRMARhpxO1EljHxhjH/KDhwyh5x84H3n5YrHqccYK3yayafJLI2lwXuAsJy4tbMD19tvx+eOxHwpIzFC/11Hl7Q2+OFwjabbXqOyTSSfoewZlZU/d5XwD9sKM90ecOOu4Hwwe4we0fBHrlDTKjSSSD6crYFlg21JExSS4Z5PQoGpJU3Cr6HeRPIx9hwxsuean3j7+eDCl2KzC+GUAUWKsQCfMQRtedMk47/ZbOD9UxtqKmfgR88HhqJQ4q0Zngxz5umDWXX6CpaIDMAQRsJG99xirlMozSNhqMmOpmB1tglzPZ/MBaqtTEstoYGfCReSIv/riPhvZnM1G0EaKdmdtSk7AaRfna23WdiOGZpya4bCTxRainykYefryrKvMb8zANrbLyjn6bu4u5CSgZUErqCnSWJjQGA0+yGm/KIvbbzPZSuDCUpHXUnI2PtTOGHhOeq5ZMq1DQvfGozmojCXJNlDWUaiYG5jbG8b4MZESdjSVp05Hhc1FB6FSGC7Wnxnflip2toAZgkWBpqzfqyTUEn9Wyi+1sWuO9lc0lWn+jKTTRVK+NRDAktILCZ3J56jjS4pwTMVXZhT0nughBdfaBqyJm48Qg/ZgalKEt8fUJ5ZR2SAYVF5mOoPL8cTZGoDUsQfA2x9D92CPJ9icyVJaEaBpGoG99QmdpC2Nj5RiyOyGZtNNBvJVhBkRsdjfz9Tg+XU7ouNC+LTqE1JSBBajhoXUPCLKJ2J3seuLmXy5kVapA0kMA5BW17idIFpgb88bNLsdnFMqqezB8Q6g2vHXGjw/sMxh8zLG0KGsPfaPRQI6nAXkqNJftyG2pytv9L4A6rmtbqPDs3iGzSVNgYMfH1OPROAD/AHej+4DtvjBzHYvMSmhEgap8Q5xHmdt/PBXwnhtSnRpoyjUqgGCIt0wvl5SpBotXyx9ttsd+fzOLH6K3T5jHHKt+r8x+OAbZezNXH3BjtfRlaFT+7robftSJJ9SPjjLzZio3oD9o/wDbgt47wupUoOii8qRcfUZXHP8AZxhZvgVc1SwQkaFA8S7hnn63mMFint6ImlLsxcsIRRzCgRPS2JFYExI+MYhfs1mtTkUSPG310EiTB9vphp7LZo70Z/jp/wDdh9aKLV71+fqKPWyXGz8+wtbOLIWdR8uRHU7e7e2IcxlRVr0kkKDdif1QZb5W9SMT0ezWaB/sTsfrpYwYPt9cbuW7P12FZSka6cKSymGBkc+pmeUYFOCwzWzn/wBNxyeNje/gG+1Cse+FOoSK1VV7sAFWYKJMnYipG1vEPTHo9RgNROwBmL239+AzgfA86+YpNmU8FFTpvTj0hDcloJJF432wUcfytf8AR37lT3hgAhgpEsASDqEECT7sCzptxijWNqnJgfVRjTa51MCTFxqa5jyk4wFwVcK4HnYVGoCJ0hjUWQAJuATPS3w54iznZDM6Q6oPFugZZTpzAPu288dPBkjF0/UQzY3JWvQGycXMmfo64/8Axn5hvwxc/wBmM3/c/wDWn/dizk+zWaVav0UakgeJOjfteeN6qSeJpP2/kxpU1lTf1/go5F/E14sOfm2H5hgLz959wFzi8vYnNv4tCAREFhPXlONPJ/0eVJHeVUUfsKWM++APW+EYYIvzSl+g9PUyi9sY39TB7OZZ6uZpaRCioPM+GGYmNhA+Yx2PT+C8FpZZNNMb3LG7H1P3eWOxKSfBlybqz//Z"/>
          <p:cNvSpPr>
            <a:spLocks noChangeAspect="1" noChangeArrowheads="1"/>
          </p:cNvSpPr>
          <p:nvPr/>
        </p:nvSpPr>
        <p:spPr bwMode="auto">
          <a:xfrm>
            <a:off x="0" y="-3841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AutoShape 6" descr="data:image/jpeg;base64,/9j/4AAQSkZJRgABAQAAAQABAAD/2wCEAAkGBxQTEhUUExQWFBUXGCAaGBgYGR4bGBodGh8eGxwYGhweHCggGBwnHR0hITEhJSorLi4uHSAzODMsNygtMCsBCgoKDg0OGxAQGiwkICQ0NC8sNCwvLCwsNC80Nyw0LCw0LCwsLCwsLDQsLCw0LCwsLCwsLCwsLCwsLCwsLCwsLP/AABEIAL8BCAMBIgACEQEDEQH/xAAbAAABBQEBAAAAAAAAAAAAAAAGAQIDBAUAB//EAEoQAAIBAgQDBQQGBgcGBgMAAAECEQMhAAQSMQVBUQYTImFxMoGRoSNCscHR8BRSYnKC4QcVM1NzsvEWJIOSotJDk7PCw9Njo8T/xAAZAQACAwEAAAAAAAAAAAAAAAADBAABAgX/xAAvEQACAgEEAAQFBAIDAQAAAAAAAQIRAwQSITETIkFRFDJhkfCBobHRccEzUuEF/9oADAMBAAIRAxEAPwD2nDKlQDfDK9WNt8VWbeb4Szajb5Y9hYY75Y6ln5qskeyiNPXWXBt0GgX88WwxxkU1/wB4U8zTe/kGQ7+8/PGsBgLyzrs04pC6sIT7sdhpGM75e5KRk8Q7RpSdqZVyygEkaQt9hJYH5YzqvbNBAhTPWqq/cZ/NsV+Pr/vY6EU/QwXP4YtL+Zwxjg5q7/PuEahFK13z+cCf7Wki1IH0qT9i/mcRHtVVJ/sAB6ufsp4uL8vmMTIcE8FMwpRT6M8dpanKkpP8f/bhf9oK/LLzblrn/JjTBxIL4i08fyiPIv8Aqv3/ALMb+vMxyy5H8FQ/cMOPGM1ype7un+9hjZnEiefn9+NeBH8r+ivF+i/f+wcXimfbaisf4YH25jFgZ3iH9ynwQf8A9WN5D/L/AFw5cTwIk8X6L9/7MFs1nSP7EjzXuvvrthKS54/WI8m7qPiqnBAWthynpGJ4ECeM/ZA9UyOdP11/81h9lPDafDc9zqAf8Zj/APGMEwOFTFeDAnjy9l9kYScMzMXrkfxE/cMUcvl6lPNqKlRmvIIZoMqRBUmDfBWdsD3GasZula0J/wBVQrjGXGlHg3jyuTp10/RexvCcdiPphdWFKKHzhRhnLCrcE4lFCz67YZfz+WF1eX5+/C67jFkEKmOfywoXbHK/lthwY4nJB2HK3XEbMbYU4kJOLtFNWTY7EdJuXPHY6EZKStAmqK9f2j5/diNsKpn82xG4vOOU3uk2NJUqI1EV6fmrj/KcaerGRTH01K0e39gxrRjfojEuzi3LDWGO88JUbF0UDvHD/vCfuj7SMTBPLGf2oJ/SKcbkJA/4l8aqC95w7p+n+exrJ1H/AB/tmSc+y1CzR3bOEVjt4WAYnpI1mSSIUeeGZbitUjxaVllv3TkIDTVyxuJlpQLvq5nFv+t0DlCrCFdpMaSEZUaL9W38jhlHjwMHu3AMEEj6jRpcxJUG8aomDE4ZAX9SHL8QzTHxUlFwpUKxKEggF2mCNcGAD4STiVs5X7wnTUKrUAtSa66yrkCPF4BI3ubdBInGm5UxYvrh/YWm+mSIPiIBgbW3GJ63FGWkagCf2ioZY6AGdVnVFxLdNxzxCipTzGaZkGl0BQayaYENpUmJG5OoTcDoIvMqZsqwJaQo0sAgBJQFpUkGQ8qo26nfEOe47USmzlFiXCAatRWkzKWggQxhYG99jtiTL8bcd0GAOoqCQGuGKqSCSJAJMvEHSfCAQwhRr8KSoE+mu0mJF4/ahmEzIsTaPPF4fn888Y/Ds/Vd9MCASDYzAH9pqnTGvwBYmQx+qY2dP2YpljgeeOjHAY4YyUOJwgGOwoxCCDA12nUCtRYnTBVif2aVRXPyPzwQZiuER3bZQWPMwLnHjnaDjFXOVA1SAqyKaAWUGJvzJgT6Ypw3qjUJ7XZ6xluJ0ajlEq03cXKqwLWtMTOLgXHjPDKDIwZCVZTII3H8vI77Xx6NwDjxqaadW1QjwsAdFSN9PRo3X1IkTCuXA48o3GdhDpx0euEWfzfCrhY0KMNAwowoOLIIRhwwjHCqcVzRRxGI9XXEmI2H4YtFnK0MPh8cdhq3IPmPz547Dmn+Vg8nYwbfk4T8cOGEnryxzRgq1GirS89Q/wCn+WNLfGVnB9Nlrf8AiMP/ANbnGqowVLyoxLs44TDhhMQyDHaCj/vVBjtob4h0acaiiMZPbNoNMj+7q/8Ax42yL+hw7pumXk+WP6lE5eg7aWVGYE2Ikg+Fm3Fh4lPvXyxWXM5RSAqINJmRS0qvsqXkqAAZHiG/LYxfy2Vis9QsCxUKOUKCTeSQTeJEbAcsUqPBaAYtq1DSFYM8hrgqxiJM/OG3vhkCWaOepAwFIM7aCCS5UbRJPjVj5G+xhg45SkoFcwB4Qm06tIIHsk6DYwRziDEa0stqRu9RtIZlGsEklWVqgadROjUtrAKYiMOydPJIZUpLgNOstqC6lVpYmR4mWec87Ysg6pxpFIim7zqKlF1TpMOfDJEG3KbxIBxs0yCARcEfEH+WM3K0cq5KoqE2JhJHWCYiZYnTv4iYvix/WlELMkKJ3Vo0rEv7PsCR4/ZEi+KIXKNIKsKIAGwER6dMSYyaXaCixhCznkAjcwpG4AuHB32M4TNdoaaAEBiCAbgjw6WcsIUzCoTeAY32mqZRr47GWvHaZEhakQWkoVBVQCXGqJWDuN+U4eOLL3ndlKgMhSxU6AWjSNWxJkCAZBN8VRDRwowhwoxCGN2rzrUcsxVQxY6L7ANYmPl78ed5DhZYhQC1iYsBYgXJ6z774OuJdoso4qUWJcQQ0Ry3YEsPZN9QsCN7Yw+B1hIvYhoJABYHSaZA5BlDHyiOWKlJxi6NQjclY3LcFqTDRTQHkQWPkLQg3vc+Q3xYzsUO7IMw4KF1kAwZEzuVmDa03Ox1i/zxl8ZqLUoOjDxOGVEMByyzBE7CQDq2gi9xhVZJt8jLxxSCvKZoVEV12I57g8wehFwfTEykCR9uAfhHaKr3bFEkFyQsTGv6SNWoT7fuxYHa2oGWRT0ubHSYPPfWdI8yD6YG8bsxQZFvz+b46cVcrmxUXUthBBB3B5g9L/diYNBO07T9gxiiqJgccMRh+se7Ch+cjFUyDzhrDDUtz3+WHtiUQr0x4h1keX3/AC/DC4jy7HUJJN/t+3njsO4FwweTsecJjscb45gwVs1/aZf/ABTH/lVcaeMvNtD5f/Fj406g+/GqcFXSBy7GAH/XDdM3P24fq3xV4jnVpU3qP7KiT18gPM7YtW2Qwu2JUCizEAaipk8mUn/2Yfw7j9GqQoYh2GzAi+5AOxOAniGcqZip3jm52G4QWsBt09TiOjknfUFBJUS0W0jkCSbkjkDP3uY3sNONpI9EXIN+kCtrED6oQSRpi77nxX6co54z/wDZRe77sOFQinrAX2u7FO+9ge7vvvGKnYPMPFSmSdKwVH6syCB8PS2DAA4ZTtWAap0ZK8CSQTfqAoE79Pq+LbnG8Egz0uECDNR2bSg1GJBpszKRaNztB2HOTjQX1t1xhcf4q6MKSeElVOrnLsUVVsQLi7Qd/fipSpWyJW6ROKGWoVJaoNcWUkFriC5CjW0xcmdzETjsplsvVhRVLkC664bT4YUrAOjwjlfmTJnJp8JQbly25IZln10sNXq0nzxFnsrGkyWE+E7Oh5aSIPKOvU4X+I+gbwHQS1+D02Ci4AIMgsCQAqxIIiVRR7vM4X+pKEt9H7Uz4m+srKQPFAEOwgQL+Qiv2ZzrVUbU2rSRDHeCNj5+Zv1xr3wdStWgElTor0uH01mEUSCv8JiVvysLbY6lkaY0wijT7PhFp3jFnnjgcQodOAnjnbxabslGn3kSpfVadvDG4HWRgwzbxTcgwQjEG1oBvjx/hXBKuYGoaVXmzHf90AXM+mCQ2JNzfBiW58QXJrcLpU6qB1nbSVkeFoAIJAkm3W+IuI5HR9NTJDoS8gi+7EOCQCpkmdxLbza3k+DVMsWcuroR44BEQbGLyAJkyPfFrzqCCDsRHxtGEZyqdxdoejG4+ZUyrmOKs9PvFQJpWbka4DKakXhAQBBM6pW1xM1EUqlULRbWjKdRBJ2N/E0sLtcSCdQPI4weG1HpsNDGmuoo0AW0yoLKB41LAk8wGsRjYbjqU5K0SXkrKkd2TqNwQdUTf2et+eCSxtcRRiORPmTIOG5dWUkFgNbAKrFQNHg+qRI8PPlGLlLKJpstvedrXkydufTDeGqe6QncqCYtJa5+ZxJlR4feftwvKXYeK4NPs4+mrUSbVAHG3tLCt8V0/DBNpwE1s8aEVlUuU+qOYaFImOVm/h88YTcazNViTVbewUlVHkAD8ySepxajasE4typHqijznC6MC/Z/tMpp6a9QB1sWOzDqSBAI5z64JqTggFSCDcEGQR9+ByTRhqiQYSMdq88LjBRHT32wuOUeL89MLh3T/KzGTsgO3lhTjgNuf53/AJ4TljnDBSz48VE9Ky/MMv341jjL4gICHpVpfE1EH341sEXyoxLsjJttgV/pBzKjLhCZd3Gkc/D4j7v5YLDjB7Sdn6eaCkko6yFYXseRHMT02+ONwavkpAJwek1RtK2IuZtAOxjz3HXBbk6WgBQAASRM3YkxP8X4DHUsq9Npqga3EF1Mo+mT4QTKmJJUjrBMThe+aVaCqlzThivtBS8+Ek+yhiStmFjIIK230HTVWyH+j1GGXBZI1BX1HczqXSfQKG5e31uSkHeRgc4Lx6jTpAHvCWZmMU2uGPhFx+rA+GLadqaP93WP8K/eww5vj7oV8Ofs/szcZo3tAuenU4CONZtszmstoV1RZIJAhlV6bEkTKg6VjntIF8aXFe0itRqLSp1NbIQurQFk2uRUnGRlM/Udl7xRTPdmmkR7TQQTc81AHnJ+sFAcmT2aCY8Mu2n9jYNRuWkjV8F2M9W1A/DyOKvFqsBJ9nVf/laPnGG5MAtI1qR/aBhTAZiP2BLCLyx6QMJxPiAEoqszbyCAoKkEKx3ud4BgDa+ASVOhiNyQ7sfxgirUo1EKsWsx8gIRjsSReQdyRsMGQfHnfDF05d6rENWNTUBJAc0n2E7EhNI8gNzJxs0u1VRlkU6dxPtNzv8Aq4PHNBKnxXAv4E5vyqwqnHTfAivaPNG8Uo5Qjn3e2Jwjdpa43NEf8Nv/ALca8bH7/s/6NfB5Pp9wf7cdpqlWq9BG00kJUgfXInVqP6ouNPrMyIrdjuMP3i0Z1UzIAMeEwTI5wYNvP44vaWsz5iozFZchvCIUiOQk9L3Jxp9muEu1ak7BdHt+0NVhKGNyZ0n03iYJpyi8fIvGMo5A5zKFhE+EyGF7ggiAQZF+eMqrT0VAiqVTRIltRa4B3MqFEeuvyxrZgGCFaGixImPOLTgfq5kirpclnVTq53qaCoXSigeyTEWDLMm+EIp0x2VJme9Qhnm3jY/9RI+UHFHhTjSV5qxn+Lxe7f5YvV3BqvYiYPiBHIDny8OM+gYLlTPIm9oJEb+Jpnba3v6eN3FM5WReZr6hFl8yBRDtAAW/SB/LFiiIAH8xJufmcYuXYuiUwxlCWaBcqpJVCbaSbG8bY1UA1T41aJgtvvuASpPO045s402dOErSJFoPWZkDaKYF2CyxMkEKTYREEwTJ5RitxbhDAq4UBSPGqeypGzTAsRvYXA64ucBXTR0hjqDaQIlAqwrEzBDag2x+sCQcS9os7pRUETVmZ5KI1e8yF956YjtOkSLvkGzTV/YIbSeUbxsen55b7nYnPFahognu2khf1GFzHQESSOokbmcWqAzE7GBcbg3m/pFvTE/ZPMr+nIWkHSVAtBcavMHTpk7dJxa5TNZVxyenAkgcsOMYaDhWbC7FxFFwfz6Y7CILjljsOaf5WDydkeG7DaMKL9ccf5Y5owU+JHwL/i0f/Wp41zjJ4l7C/wCJS+VVD92NSMFj8oOXYgG+IarKJYmANyTAAGJisYHu26A5OrM2gjSL2I38sExpSkl7lN0my3n69B6TKayKInUHUFYuCPMb9PngTzlbXkxmAq1HNOGcAr4LhyAQWFp8J2n1wGmOl8eg5vOd1TyVejQVlKoGYgASQqICR7Jk2PnGOjPRbKpgMWq3J2gcfMjwj9IWWiNLahe1yKDaR+9GNY8Dr/3gI/eX7qIwMcZyAoV6tITpRiFn9XdfkQMGfY7Od5Tp+IsQjBhMgaSNJFhEqR5fDA9Rpo4sanEYxa7JObiyoOztY71APRm/7cVuJcNSkGFXMU1HMM7TzOwE+/BdnawpIzkSFBMAGT+yALkk2jzwFcZzlP8ATKCyDSotT1MQDqLstSrUaBDSInlblgGmxPK2+qN5tTKCq+zTydep+jmnTlq4BCh5lQS2h6k3ChIa9zEXOM3hlOm809bU2QeMmkxUEEAywrHmfaaJwVdoKuWy9AuILFSEUOfpCdg8GXTneQBI5wcX+jvKllzVR4cOAviE6iAzPPKDqGGVp04NgPiJKSSJ6nZVWEM4I3ICkAnqQXN9vhiwnZunAmo5t+qny1IcM7F1S1GGJbTpuxLG6iRJO388b4T78c6U2nVjabMI9mKG5LE85WkT/wClhmY4LlqYEozMTAUKmokX/VAEDmSB7yBjfImNh+fX34Bs12mDFagBUnUCpBlF1CFCyoao0TJmNJ2tOsSlN8FSnt9RA1FXqLURVIawchgVsYFoseUdMO/rKFFOm6yFOjSDrhVJgsSQPCsTubXBk4Ga1ZndnYyzGbfAD3Y0ezFJmzdFUIUlmEkSACjyY5mJibTG4tjq/BpRtvn2EPjG5Ul+oW8azrU1BQw0FmAAZgi+0QCQLSN97DA2vF6erToZgzeJnIJJaBqYXFug5C20YMOO9nmNGstBlUVFGvUCWmnBXS0zBj2TYSSIkz5mBIxnBpYSi77Lz6mcWq6N7iWVQOAFVdS7KCASDziwEHnirTpEEnnEAbdPCsbem5PPEa5wlKc6nZdYYweoKXAj2fsOEoVK5LPTohxT5E+zbcLKktBNxNgbdZF7IU+0SUd87XTN7JZNaaEnnJaTaeflA67wMcaq+LQ2q2rSSY8iGPsmfPptvilnc+VQI5ps1WgX+jYnSGBAkEdL7zba2NHK8P1UKmYdtNFUaAN6tja/srqMTubxyJU8Oblz6jfiQUeCThmfYKGUApUbwqfCfEYBmOe8G9z7m9rP/CewjUpHKW0nf+GMTdl+zpq0hXd5dpCFxrNMKQVZdvESD5QYjec3tZRqB1o3ZmA1KXVgbiFVVVQFLCZaWteBEk+GudA/iajuaMf9IMA9W+V4PwE4LP6PMofHWenYkBGIOoEli48gBoHrONTI9nqeXpUy9OnUIg1iyqb86ikiRpJPP2Z5gYIdAvbAc3l4NeI5IWYv1OHE4bYfjh4wsyhi747CgXH5/wBMdhnA3TMTK6/nphZ93rhABvOFj8/fhGw5V4iDoPlDfBgfuxquYxkcWYdzUJtCHf0wDduO0zVqho0nIpISrEG1QjcnqoNh13vbDOnwvLwgOWajyw9r8dyynS2YohpiC6yD6TjO7ZupydQkghgADuD4hjyhRbyxey3FG/R6mXJJUvTKi/hs5aOQui2/ax0VotkotP1FviLTRWGDLjrt/VOURSQXZEtc2VyAI+tqUW3tgNfBh2Z4Xop6qh1G5CknQsyCQpsGIkFokj1Ms6rIoJSYLTY3JtIxe1GYNWv3pGk1FBI3AZQEZQws3iU7Exsb2EnYrOCnmQswKilPKVllk7ciI6kYg4wHJACRSpLul1U1JebbAgAiLXmxMYoZIAOlvrr8yJ918RrxMFP2LfkzWen121utJCpae8KmSNNMhgLG0tpA352Nxjy0sSWY+0zFm9WMnbzODnIZND3m7oGKIXYv4RAYhm8QBaRvHhBGBjjfHQtP9Dy8CmntVFN2kzp1DcDYmb2HK6mjmoXFIZ1GPck2yXIdmXZO8ZqNCmNy7BSAeccv4owXLpyuQbuqpZCpVCxUnXUJUXUBSwduXIRvfHlIX8/ji1T4hUSk1OSaZOrTJADfrgcyBNusHcAhjI5SQLGoxZ6L2Q/8UCw8P2Rt6YJPd+fuwL9kK0mp5hW+OqPz64JtX5+7HDyfMdIye0vEP0eiXF3Y6UkW1EEyfQAn3Ac8eZvJksSSTJJ3JNycel9peFnMUiosysGWZiRIg9JBPvg484zCGmYcaCOR/wBcdf8A+ds2P3ObrN+5exd4JwR6pLElacGXI5jkL38ztY43ez/BGp1aNdSG7sk1UF3CsrqtSnH9orAza+4uRGJuy3EVqUxTUR3aKAZ9q0Ejp4h8x5xMUpZSn33fOtR0ZaaqZ8IcsoVbSoBAuYviePOU5J8IJ4MFBNdhtTdWAZTK/I48VzKw7jo7DboxGC9u2aatQWpSIiWs6N1NRJG8bqZFuQjA/wBosrVFR67oFp1DrV1OqmQbzqgRJ3kC+D6dq3yC1EXXRQyFcg2BYtbSOZ2UD3mPf5YPchRFBFUkk7sygtLc7LLeQtYAC0YBeB1adF9bQQqll38Tn2VBg3PiPopxqZLP1dAlQ8h76iCe8ZC1tJj2TFzuOmF9XBuX8/5C6WaUf4NHj3DKbPSp06KmrULGFARmlYJY2/ev+qRzvN2y4ki0KeVpjTEa1ggqqeyDIvLDVPkDzxf7Kdye8qVHp99Vcjuy4JVVJAUAmTNzMCQRa2BjtkmnOVALABQBJMDSLC9h5csE00OUmZ1E+G0VclxqvTXRTqsi9BB36SLe7HcOrt+kUnhqjiqpiZZjqBiTJJP44oAYIeyPAqtV1rCQiMCGmJZSDAlSD+RIw5PaotiUN0mkHfEkfunJDWQmzgCwmNIsRyvPri/SHhE7wJ/PxwPce4wyUCjgIzsEkgxBksCouPADsYIMg4pf17mGYhKtElblQhMA9fpbY5ObHKVUdKLrsM2AO++F5csCP9c5iJJpb/3bbj/i+/CrxnM/rUx/w2/+zC/w8jW5BYN+mFwMZPjNYuoJp3IB8J5kbeP8cLguPG49mZNM3gPsjHE2+6cIm1h+eeI6zBQSxgDcnaMc4YAL+kricslAchrYzaTYLHWBPvG2AtGGNztwS9fvtJVGGkSbnTa4+rIuB03jbA8j+f56Y7mmWyCQlmW5lgH8+XP44IOG8KapljpWGaoG1kQsKCPUi7CdrnHdn+CLVpB58RYjqFFxOnnBEjVKzuCBBLs5V7qmNNN6gURpSC0bWBI1emK1Gq5UY92b0+m7lLo83ZtvsvN/LrjbyvEq2gUykLszMfbWAAukQQY8JM7Rabl+VyyFhoUJqY6YAMAsSBymB9hGCJuFUDZqSEftKD9v24k87yqq/wBkhgWJ3fYzgGdYh4SkFJFPSoIUqi6mUzJktW3v7JnFfi3Y5a6rUy8UtahjRf2fEJgfqGDEbA7RGNnK5BTl11JrpspfSsrUBclpUqQbqQIB5YWvxGjTrhlZylRdZKgd3F4Y8wBzgWlZ3MjUnHpltJgblFqrNMNUMORp7sGDqCyVCkaVtH1QAI+rgbz2X7utUSIiowA8tRg+doPv88GvDM6O/eoW0rU1MdWkDTJZZPIqGOx6+UWeMcCpV6i1W2AOtRP0gg6bqQQQefMWwPHm2S56C5MTlHjsAIwlWwnl+AxazNMLUdBsrsovNlYgX525898VKpBYLz6c72A85uMdV1ts5ib3UbnZpyDZmU6XBKsykw1MrqKkSBqIAwRuuoHVJ5eIlut7k4yOB0NBUc9LSepJUx8o92NuPyPz5Y5yafKH5Jrh/QiFFRsBfoPzfEf6JTt9GkTbwj8MWycIN7AYtOjNAjWdwtNg7KSZhRFiCSBzAvFuWGLLEaiWgALJJgD6ovYc488NfxBBO1NQPeJJ8uVvLzxdyyCMAbY2kuypUXTyN/zHr/PBN2N4qULZZvZqBjStIV4JIj6wO8dQeuKOYyw0wfWR5bHGWjmm4Zd0ZXSL7HUvrcR5i2LhKnZU1aoIO1PCVFSi6otPWjFgqx4lIkAcvaH4YznpIiEhRYE2ETGDDtLSNWjSqIFP0oKwZ8NRQIJ2k1DM9IxjVOBVyCCmmQbh0NzzHixM85uSTfBjCoJN+pZ4fmKK0B4gKYF3cBEM8zNpJv7x1E5OZVWdzGoBzuSCY5ajJF5AkGwtyxZpcBYr3YrUmA8MGrLLNj4VQgG+5N5viHi3AMyHprHfa2JbT4U5l1adWlQIg23jcDGK57NblXJayvCNaCoAAZBCNpZWEyAWC8xN/Ob4NKfEKa0RUJFNOhgQeawPrAyIHPbAJWzdRtyygW0qSmmLEGDq8oJi2K6yCqLqc30KzmL3MSTB5mB1JtONQy1aZJ4r5E7ZZupmXaqqFaVFQoJMFpaJjrJkLyF7TGBdQR1Hofz7+WDzP8MdspoGkPOs3sdzpmNwIE2mOWBJsk601qFSKbeyfvI3APL+Yw1ppqfDYpqIuHRBl8w6HUrEH4z5Ec8EHBOMGqxWppUgSI+t1H2H34GmeN7et+dvXBD2Ry866nUhQfS59NwMFzRSBYpNhLklHeJ++v247D8ov0ifvL9ox2FkHZuZjNCmAW9wHtMegBP55xgfqu9Q6qhH7KL7K/8AcfP4AXm9xKkBVbmdt+XQdMVSYG+32DC2HGoq/ULOVlfOU0KkVNOjnqjTvve3PAZmMtl2ZnGmmPqqGiI+sRJgn9UWHnixxzinfNC/2amRyk/rfDb39cVstnaiOGVjINp8Sj+Eypw+tNNxTToW+IhGVNWFuU4TQy9LUXqKrRqOswZtphRadpF/PHcU4shpslIlmYFdUEBQbFpMGb2A574E85xKrU1S8BmDEKqKCyn2vCog9SN+eKozDBll3IJEyYEEgbgAz7+WBS0c1cm7DQ1mN1FIIstmER/EWSFlYQkSTE2ESFkQZnV5Y0q+fSpFOkXJqeAeCPbtrJIEaRJ92MQUh1c+jMfdAxHSWWVgXGlpDamBkTYX2k79V6bhhNJB8mO2ei5uqjsqgA92S0XlSBpDKIuACwtMWxDm9NTLNUbxkampsDFtVhIgEWEzINiZxg5PiutlFZjTf6lYRpPKKgPsno/kQeht9tNRIpq/gZRrQBTbVIYyLS6qvQ+L3VUewdO6KD8AGYJFAU0UASGJW4hvCuhogMsgiLgdcWjm2DihXpPTLDSG1CGIEkArHT6vyxX7KcUWkXnvaxcItOBqYlZAWY2YFYY28MkxiTtD2ibvVy9ak1KlqVqkMDUIB1KUIstwD1gEeHBIYN647KnmcH5jF7Y5fL/RlSiuGCsqtfSBsVHMACJgjkcC1WuoYMiBOUiJA5Da17zJ6bHB12opZIZPRl6gkEOiB3YG8GQSbwdztjzvVcrFxYRvPu3M4PGNRpgpTuVqgz4ZWV3psolWn7DIj1Ee7G/p/lgX7L5d0Ka5Fz4ZmBpNyPqmenImcFZXnywvGkqQadt2xgTHKvIjph+nzwndcsXZigAEKUBm6qQIHNfjyONPL1QMMzHDg0kHxK7iTsTqIuOvOcUQtSn4WAkkkcxFzE9RgXDGlaXJsnMyIPS9sZTVIJB2k/O8fGcI9e17X+y+LGVyGohqm1oU9RME+V9sVwuWX30GfAO5GVy1N6lN31klVcEwzO6gw0+FSDHIgdBjaz1EFgSCTNm0awB0ImPecCHC6mmtSk21gH3+ED/mIwW8TydV2Hdwy6YKl2UC+40qZP4Yjnva9AMobSQoyvqAq+ejuwvqQx1D3HFLj9VUIcq7hhp0q3hlZMldQAtux2C/F2SzC0NQrV6QkiE1EkbyLnUQbGI3nriLUlfW9npkwhNwVEX97gnzAXpjPyuyRVmPxrLMhV3TR3ok3mHG4J5kiL3uG8sL2fKu9TnCryIPiLA/JR8ThuZdaeugqsyGCokKqPEqUIXV6i8yepxBks6tJxJEm2ksATPITztjLQWLaVMKFH5j8j/XAr2zzng0qAVJXU4MqANRUdJJmY2EdbbeW4ujzqSrTAE6qi6VN4gMCQW8sOqZpGDSKSrMt3rhCfMIFZ5/eCnGsUZKV0ZySTjTZ5zRpM9l2HtGJ0jr52G2DjheRWlTVVMjck/WJ5+Vot5DGJRFIO6L3ftyNBlCGMqFLAEkAhYjce/F7K5vut4FPcwPZPNvTr8cHyZpOVNUBhhSjceTeyi+NP3h9ox2Fyh8ac/ELjblhcXExIs8UT6VvX7sBvHOI94WpghUR9NSTGsgA6LbCSJ67RfBH2tzRVytMw7He3hXm8deQ3v6YDaihRUHLQGHlYqP8nzwPclwGjC+WZeqSx3liZ9T57DC4Rd29fuGFj82x2cbuKORkVTYk4jZZJ/Ppiz3Q7sMQSWEgg2EiQYxBGx5/by+/GYZYzuvQ3PFLHTfqbWSWnXMVGCBZaZAupWACeZmZ3tzxo8VFIVFNJh41YkKZWVZb/vSx5zYdMCjpPUXxJw2uwcA87EgXIgkA+8fb70s2k2ptPgdw6vdJJrk3HkggRMWnafPywRt+jvR0F17tgAdTCRAEaiTIaALm9h0wNVaulWNvCpMHYwJjBvk8lNRKIJ7qjuoAAquoGp3tca2BAH1laZEYSx493qOZcm30Mjsrkya5rVZUpB0usEd6ph5nYKdERIBJNjjN/pIP+9KP/wj/O/8sF/EClN6rPdShZ52VGSASdlBNEieXh64804vnmzOYqViQUVVUEA3AkagC2xIJ6wR0OH8TUHfohDKnNV6sokYkyzQymTuBv1t9+IabXIjY+XrO+OzBIUnpf4X+7Dkmpwa90JxThNX6MIcpm11K0nTN2gxA3vER54I02B/0vgGrJ7HOUBI5Eg7kTvYX9MHGQA7qn+4v+UY46pLg62Tl2P57Y5V8rYeFw7RO2JZmgYqIFeoACPGxgSxv4mMXJuZtiQPRp0RVY981SQsDVSUj6t7EiLk3JmABYb/AGamoavd6l11JaqIskAhUMkan68heB4SZO3r0v0QoHRWRlISRNiBEcrGfdgmPCnJbip5nt49Ad4RSyQoN3lamC48apTbWI5LPMddJkiRyxm53PU1qRQaqaQ3NTRqa9yIQFRHW/pjLx0Y6C02P15EHqZ+nAb8R7P1FaUU1aTXVk9ocxqEzvcMPgMZb8IJaDRJeJOpGJiwkSPNduuNzs32upLl6dKqWaqsrCidSrENJIAsQDJ3BjBTwviC101qCBJUhhBB8wCRtB3O+EJYUnXQ/HNKr7B3gXAaWpkrA69Md1YKFO5sfETBE7WMTBONHtKi06Jq01RKgKhTps0kDSQsahpmOQ3tGJ86sKxAhqTaUbyYKwEbkSwEWkoOuBvtvxxT3aISwU6mgggsVICzHIEkkdRvjWzikjG7m2yjw7M0aTl8yO8UzJZdZk3B07GT4drTyAMLnu2jRpy9NaKxEkDUOsAeEcusX9wtXqlzLQT5CAPTEeHMGl2x8/LFc+p3S8nCLGczTVZ7x3qXmGYkTcTBtzIxX04XDgpI9kn0GGVtiK+aQikcx8saXC8yfYJt9Uk7eR6+R93TGW2FDEbGPTl/PAs+BZY19guDM8Ur+4a8CzOl6dJrAsO7+IJTz6jyEcr9jB4Nq10WWArVxqGkb6+RI2tznyjHY5cPY6WSrtBl2r4WHraxRp1CUuTGq0xEgjmb25YD+I5Uh2Q0xR1UxZdPVr2tOPUOKU7KRFrfn4YBu1Z01Kdt6dT5aY+04FJ1JoJjfCBWtkGW6+IH7RzI36bT6DES0mi4jyNv80HGll+IBrNCkdTYz9+La7W26g4PHV5capmXpMWR2jLqn6FZ3DaSP3SVj5YqUKSuVDtoW/isIMGN8aGZH0bTycn3s9v82MwARaDH3YNpbluXQDV1BxfZazOWUexUpuP3gD+GJ+G5JZDNVRSNgjAn3kja/TpfrJVzaoiExdfsE77b2xZ7OVT+lJBOkBlPpoZidrAkAx0UHniZMk3BpsqEIKaaRM+WQ270kXEeAg+Xsc8a/CO0aUIGYeTqaGCli6kKbxJ1hhcwAdXuxezNQllVSBILFxeAIEDlJJ3O18A3G6uqvU3sdN5JtbmbdemBaWO+VBNTNxjZqdre0f6S2mkSqCzLBBfSSV1HYgEyAs3uTtGHlx4K3mkX9GxEBifJmSynYoZ90fjhvPBRwtL85Qrgm5Zk3+cFVmGo8tvw+7HVELSsHoSBtNuu/rGLvD1nXMHwry/f2xLWgf6WwstU4rYkNPSRk97ZQltRnbTYWMATz/lbbHoPCjNGl/hjb0wAES6tB0lTB5brt8d4i+PRODD6Cl+6Pj+fswrkfAaifR16x+TiLO02NN1UQxU6eRmDF/XFnRPp6fjzwvd7SPlgW41tJuF8RoU6C/SIg3KMQChMeAiZlbL5xgK43VFSrWdC2lriViRpAmCJvHODjS7RqtM0yNSvVqqlvmdt9I0/6Yymp/SOCSwkb3tpHlg8storHjpg9T2Hp0wv52xNRyrFQeRE+yT/AJQY98YeuSYgxuOqxPXcg46vxOP3OX8LlukhmWib8yB/1LP2Y28jxDuHKrUalqiBTBIJJi6hSJ2E+eMqjkCCCxAhgYBM2aY5CDHnz2xHxsQZ/YO3lPzwlJrNm8rHFGWHD5kFT1KjhhUbMMGMkd3UUGwWDpQSLYrV+DJUACpUUiwgFTHT6S0Y2H4pSp6Vq1VV5Kyf2W0lj0EjcwMaJQxfCfiTTu2MNRaqkefZzhD02AhvFcCEmPOKlh5mMZ9VIYqQZG8/kgj0wUcTrzUZotrKtI5JKi3ITf8AmcD2brCo7MNtgRsQLT6Y6+nyTl8zOZnhCPSKwxcylL6Oo4JBBGxItadj0J9MVDi7lJ7msByRvmp/DF6z/j/VFaP/AJP0ZUdRMARhpxO1EljHxhjH/KDhwyh5x84H3n5YrHqccYK3yayafJLI2lwXuAsJy4tbMD19tvx+eOxHwpIzFC/11Hl7Q2+OFwjabbXqOyTSSfoewZlZU/d5XwD9sKM90ecOOu4Hwwe4we0fBHrlDTKjSSSD6crYFlg21JExSS4Z5PQoGpJU3Cr6HeRPIx9hwxsuean3j7+eDCl2KzC+GUAUWKsQCfMQRtedMk47/ZbOD9UxtqKmfgR88HhqJQ4q0Zngxz5umDWXX6CpaIDMAQRsJG99xirlMozSNhqMmOpmB1tglzPZ/MBaqtTEstoYGfCReSIv/riPhvZnM1G0EaKdmdtSk7AaRfna23WdiOGZpya4bCTxRainykYefryrKvMb8zANrbLyjn6bu4u5CSgZUErqCnSWJjQGA0+yGm/KIvbbzPZSuDCUpHXUnI2PtTOGHhOeq5ZMq1DQvfGozmojCXJNlDWUaiYG5jbG8b4MZESdjSVp05Hhc1FB6FSGC7Wnxnflip2toAZgkWBpqzfqyTUEn9Wyi+1sWuO9lc0lWn+jKTTRVK+NRDAktILCZ3J56jjS4pwTMVXZhT0nughBdfaBqyJm48Qg/ZgalKEt8fUJ5ZR2SAYVF5mOoPL8cTZGoDUsQfA2x9D92CPJ9icyVJaEaBpGoG99QmdpC2Nj5RiyOyGZtNNBvJVhBkRsdjfz9Tg+XU7ouNC+LTqE1JSBBajhoXUPCLKJ2J3seuLmXy5kVapA0kMA5BW17idIFpgb88bNLsdnFMqqezB8Q6g2vHXGjw/sMxh8zLG0KGsPfaPRQI6nAXkqNJftyG2pytv9L4A6rmtbqPDs3iGzSVNgYMfH1OPROAD/AHej+4DtvjBzHYvMSmhEgap8Q5xHmdt/PBXwnhtSnRpoyjUqgGCIt0wvl5SpBotXyx9ttsd+fzOLH6K3T5jHHKt+r8x+OAbZezNXH3BjtfRlaFT+7robftSJJ9SPjjLzZio3oD9o/wDbgt47wupUoOii8qRcfUZXHP8AZxhZvgVc1SwQkaFA8S7hnn63mMFint6ImlLsxcsIRRzCgRPS2JFYExI+MYhfs1mtTkUSPG310EiTB9vphp7LZo70Z/jp/wDdh9aKLV71+fqKPWyXGz8+wtbOLIWdR8uRHU7e7e2IcxlRVr0kkKDdif1QZb5W9SMT0ezWaB/sTsfrpYwYPt9cbuW7P12FZSka6cKSymGBkc+pmeUYFOCwzWzn/wBNxyeNje/gG+1Cse+FOoSK1VV7sAFWYKJMnYipG1vEPTHo9RgNROwBmL239+AzgfA86+YpNmU8FFTpvTj0hDcloJJF432wUcfytf8AR37lT3hgAhgpEsASDqEECT7sCzptxijWNqnJgfVRjTa51MCTFxqa5jyk4wFwVcK4HnYVGoCJ0hjUWQAJuATPS3w54iznZDM6Q6oPFugZZTpzAPu288dPBkjF0/UQzY3JWvQGycXMmfo64/8Axn5hvwxc/wBmM3/c/wDWn/dizk+zWaVav0UakgeJOjfteeN6qSeJpP2/kxpU1lTf1/go5F/E14sOfm2H5hgLz959wFzi8vYnNv4tCAREFhPXlONPJ/0eVJHeVUUfsKWM++APW+EYYIvzSl+g9PUyi9sY39TB7OZZ6uZpaRCioPM+GGYmNhA+Yx2PT+C8FpZZNNMb3LG7H1P3eWOxKSfBlybqz//Z"/>
          <p:cNvSpPr>
            <a:spLocks noChangeAspect="1" noChangeArrowheads="1"/>
          </p:cNvSpPr>
          <p:nvPr/>
        </p:nvSpPr>
        <p:spPr bwMode="auto">
          <a:xfrm>
            <a:off x="152400" y="-23177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3080" name="Picture 8" descr="http://lasindias.net/wiki/images/thumb/5/5f/Piramide_del_compromiso.png/180px-Piramide_del_compromiso.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rot="21326928">
            <a:off x="202698" y="2132856"/>
            <a:ext cx="3001150" cy="3744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 xmlns:p14="http://schemas.microsoft.com/office/powerpoint/2010/main" val="2882503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TotalTime>
  <Words>1763</Words>
  <Application>Microsoft Office PowerPoint</Application>
  <PresentationFormat>Presentación en pantalla (4:3)</PresentationFormat>
  <Paragraphs>136</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Company>ACTUALIZACION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dc:creator>
  <cp:lastModifiedBy> </cp:lastModifiedBy>
  <cp:revision>55</cp:revision>
  <dcterms:created xsi:type="dcterms:W3CDTF">2013-11-19T20:05:56Z</dcterms:created>
  <dcterms:modified xsi:type="dcterms:W3CDTF">2013-11-21T21:03:02Z</dcterms:modified>
</cp:coreProperties>
</file>